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2"/>
  </p:notesMasterIdLst>
  <p:handoutMasterIdLst>
    <p:handoutMasterId r:id="rId63"/>
  </p:handoutMasterIdLst>
  <p:sldIdLst>
    <p:sldId id="268" r:id="rId10"/>
    <p:sldId id="459" r:id="rId11"/>
    <p:sldId id="460" r:id="rId12"/>
    <p:sldId id="973" r:id="rId13"/>
    <p:sldId id="912" r:id="rId14"/>
    <p:sldId id="974" r:id="rId15"/>
    <p:sldId id="675" r:id="rId16"/>
    <p:sldId id="694" r:id="rId17"/>
    <p:sldId id="751" r:id="rId18"/>
    <p:sldId id="978" r:id="rId19"/>
    <p:sldId id="695" r:id="rId20"/>
    <p:sldId id="730" r:id="rId21"/>
    <p:sldId id="977" r:id="rId22"/>
    <p:sldId id="731" r:id="rId23"/>
    <p:sldId id="759" r:id="rId24"/>
    <p:sldId id="758" r:id="rId25"/>
    <p:sldId id="761" r:id="rId26"/>
    <p:sldId id="762" r:id="rId27"/>
    <p:sldId id="763" r:id="rId28"/>
    <p:sldId id="697" r:id="rId29"/>
    <p:sldId id="698" r:id="rId30"/>
    <p:sldId id="881" r:id="rId31"/>
    <p:sldId id="733" r:id="rId32"/>
    <p:sldId id="700" r:id="rId33"/>
    <p:sldId id="702" r:id="rId34"/>
    <p:sldId id="980" r:id="rId35"/>
    <p:sldId id="753" r:id="rId36"/>
    <p:sldId id="736" r:id="rId37"/>
    <p:sldId id="747" r:id="rId38"/>
    <p:sldId id="708" r:id="rId39"/>
    <p:sldId id="703" r:id="rId40"/>
    <p:sldId id="704" r:id="rId41"/>
    <p:sldId id="705" r:id="rId42"/>
    <p:sldId id="738" r:id="rId43"/>
    <p:sldId id="739" r:id="rId44"/>
    <p:sldId id="748" r:id="rId45"/>
    <p:sldId id="882" r:id="rId46"/>
    <p:sldId id="749" r:id="rId47"/>
    <p:sldId id="743" r:id="rId48"/>
    <p:sldId id="737" r:id="rId49"/>
    <p:sldId id="740" r:id="rId50"/>
    <p:sldId id="707" r:id="rId51"/>
    <p:sldId id="709" r:id="rId52"/>
    <p:sldId id="710" r:id="rId53"/>
    <p:sldId id="711" r:id="rId54"/>
    <p:sldId id="712" r:id="rId55"/>
    <p:sldId id="757" r:id="rId56"/>
    <p:sldId id="734" r:id="rId57"/>
    <p:sldId id="741" r:id="rId58"/>
    <p:sldId id="742" r:id="rId59"/>
    <p:sldId id="715" r:id="rId60"/>
    <p:sldId id="67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73"/>
            <p14:sldId id="912"/>
            <p14:sldId id="974"/>
            <p14:sldId id="675"/>
          </p14:sldIdLst>
        </p14:section>
        <p14:section name="Tuples" id="{38DE8F4B-05DF-554C-AA5B-577A7D7A40F3}">
          <p14:sldIdLst>
            <p14:sldId id="694"/>
            <p14:sldId id="751"/>
            <p14:sldId id="978"/>
            <p14:sldId id="695"/>
            <p14:sldId id="730"/>
            <p14:sldId id="977"/>
            <p14:sldId id="731"/>
            <p14:sldId id="759"/>
            <p14:sldId id="758"/>
            <p14:sldId id="761"/>
            <p14:sldId id="762"/>
            <p14:sldId id="763"/>
            <p14:sldId id="697"/>
          </p14:sldIdLst>
        </p14:section>
        <p14:section name="Dictionaries" id="{98CC0ADC-8DC7-5E48-A7D9-27BFD52D270C}">
          <p14:sldIdLst>
            <p14:sldId id="698"/>
            <p14:sldId id="881"/>
            <p14:sldId id="733"/>
            <p14:sldId id="700"/>
            <p14:sldId id="702"/>
            <p14:sldId id="980"/>
            <p14:sldId id="753"/>
            <p14:sldId id="736"/>
            <p14:sldId id="747"/>
            <p14:sldId id="708"/>
            <p14:sldId id="703"/>
            <p14:sldId id="704"/>
            <p14:sldId id="705"/>
            <p14:sldId id="738"/>
            <p14:sldId id="739"/>
            <p14:sldId id="748"/>
            <p14:sldId id="882"/>
            <p14:sldId id="749"/>
            <p14:sldId id="743"/>
            <p14:sldId id="737"/>
            <p14:sldId id="740"/>
          </p14:sldIdLst>
        </p14:section>
        <p14:section name="Sets" id="{5F4C88C4-9F2E-D941-825D-B8345CD667D5}">
          <p14:sldIdLst>
            <p14:sldId id="707"/>
            <p14:sldId id="709"/>
            <p14:sldId id="710"/>
            <p14:sldId id="711"/>
            <p14:sldId id="712"/>
            <p14:sldId id="757"/>
            <p14:sldId id="734"/>
            <p14:sldId id="741"/>
            <p14:sldId id="742"/>
            <p14:sldId id="715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27" autoAdjust="0"/>
    <p:restoredTop sz="91433" autoAdjust="0"/>
  </p:normalViewPr>
  <p:slideViewPr>
    <p:cSldViewPr snapToGrid="0">
      <p:cViewPr varScale="1">
        <p:scale>
          <a:sx n="99" d="100"/>
          <a:sy n="99" d="100"/>
        </p:scale>
        <p:origin x="176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919B9-3DDA-7241-9172-45F92656BD77}" type="doc">
      <dgm:prSet loTypeId="urn:microsoft.com/office/officeart/2005/8/layout/venn1" loCatId="" qsTypeId="urn:microsoft.com/office/officeart/2005/8/quickstyle/simple5" qsCatId="simple" csTypeId="urn:microsoft.com/office/officeart/2005/8/colors/accent2_2" csCatId="accent2" phldr="1"/>
      <dgm:spPr/>
    </dgm:pt>
    <dgm:pt modelId="{F209C51F-E0D3-7946-B4C6-85BD0D55F22D}">
      <dgm:prSet phldrT="[Text]"/>
      <dgm:spPr/>
      <dgm:t>
        <a:bodyPr/>
        <a:lstStyle/>
        <a:p>
          <a:r>
            <a:rPr lang="en-US"/>
            <a:t>A</a:t>
          </a:r>
        </a:p>
      </dgm:t>
    </dgm:pt>
    <dgm:pt modelId="{4E47B211-3B22-B140-9279-D45E5733216F}" type="parTrans" cxnId="{2B9D83B9-6FD0-4D4B-84FB-455D69C1C15B}">
      <dgm:prSet/>
      <dgm:spPr/>
      <dgm:t>
        <a:bodyPr/>
        <a:lstStyle/>
        <a:p>
          <a:endParaRPr lang="en-US"/>
        </a:p>
      </dgm:t>
    </dgm:pt>
    <dgm:pt modelId="{17E50395-0761-8A47-9AD8-655BD033FF19}" type="sibTrans" cxnId="{2B9D83B9-6FD0-4D4B-84FB-455D69C1C15B}">
      <dgm:prSet/>
      <dgm:spPr/>
      <dgm:t>
        <a:bodyPr/>
        <a:lstStyle/>
        <a:p>
          <a:endParaRPr lang="en-US"/>
        </a:p>
      </dgm:t>
    </dgm:pt>
    <dgm:pt modelId="{645C75A8-F81C-CF41-A57B-A6D24243D1F7}">
      <dgm:prSet phldrT="[Text]"/>
      <dgm:spPr/>
      <dgm:t>
        <a:bodyPr/>
        <a:lstStyle/>
        <a:p>
          <a:r>
            <a:rPr lang="en-US"/>
            <a:t>B</a:t>
          </a:r>
        </a:p>
      </dgm:t>
    </dgm:pt>
    <dgm:pt modelId="{0808284D-B8D1-2640-ACFC-8C60AFC15B99}" type="parTrans" cxnId="{DB36BED5-7789-5F41-8ACA-E7EB11A7EC2E}">
      <dgm:prSet/>
      <dgm:spPr/>
      <dgm:t>
        <a:bodyPr/>
        <a:lstStyle/>
        <a:p>
          <a:endParaRPr lang="en-US"/>
        </a:p>
      </dgm:t>
    </dgm:pt>
    <dgm:pt modelId="{8A4ED0DC-4654-E34A-8FD5-87CA48709F2E}" type="sibTrans" cxnId="{DB36BED5-7789-5F41-8ACA-E7EB11A7EC2E}">
      <dgm:prSet/>
      <dgm:spPr/>
      <dgm:t>
        <a:bodyPr/>
        <a:lstStyle/>
        <a:p>
          <a:endParaRPr lang="en-US"/>
        </a:p>
      </dgm:t>
    </dgm:pt>
    <dgm:pt modelId="{EDB7C0B4-C7F9-8B4D-83F8-958F2C609FED}">
      <dgm:prSet phldrT="[Text]"/>
      <dgm:spPr/>
      <dgm:t>
        <a:bodyPr/>
        <a:lstStyle/>
        <a:p>
          <a:r>
            <a:rPr lang="en-US"/>
            <a:t>C</a:t>
          </a:r>
        </a:p>
      </dgm:t>
    </dgm:pt>
    <dgm:pt modelId="{EBECFBF9-207F-BE47-BA7A-B4E3F29CAD3D}" type="parTrans" cxnId="{2A741E96-5F87-894B-A412-746D7983DA90}">
      <dgm:prSet/>
      <dgm:spPr/>
      <dgm:t>
        <a:bodyPr/>
        <a:lstStyle/>
        <a:p>
          <a:endParaRPr lang="en-US"/>
        </a:p>
      </dgm:t>
    </dgm:pt>
    <dgm:pt modelId="{B007155E-81FB-8C45-8A1A-45906E7B2226}" type="sibTrans" cxnId="{2A741E96-5F87-894B-A412-746D7983DA90}">
      <dgm:prSet/>
      <dgm:spPr/>
      <dgm:t>
        <a:bodyPr/>
        <a:lstStyle/>
        <a:p>
          <a:endParaRPr lang="en-US"/>
        </a:p>
      </dgm:t>
    </dgm:pt>
    <dgm:pt modelId="{AA94F4F4-5D57-E847-8F46-6FF8370F5AD3}" type="pres">
      <dgm:prSet presAssocID="{1D5919B9-3DDA-7241-9172-45F92656BD77}" presName="compositeShape" presStyleCnt="0">
        <dgm:presLayoutVars>
          <dgm:chMax val="7"/>
          <dgm:dir/>
          <dgm:resizeHandles val="exact"/>
        </dgm:presLayoutVars>
      </dgm:prSet>
      <dgm:spPr/>
    </dgm:pt>
    <dgm:pt modelId="{2B0C128B-B1A5-4842-BDC4-DBD39957DEC1}" type="pres">
      <dgm:prSet presAssocID="{F209C51F-E0D3-7946-B4C6-85BD0D55F22D}" presName="circ1" presStyleLbl="vennNode1" presStyleIdx="0" presStyleCnt="3"/>
      <dgm:spPr/>
    </dgm:pt>
    <dgm:pt modelId="{A72ADFF1-F308-0D4C-9789-B5DA6B484044}" type="pres">
      <dgm:prSet presAssocID="{F209C51F-E0D3-7946-B4C6-85BD0D55F22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85E9C3-EDE1-D049-8B07-8D9C8FF7BC62}" type="pres">
      <dgm:prSet presAssocID="{645C75A8-F81C-CF41-A57B-A6D24243D1F7}" presName="circ2" presStyleLbl="vennNode1" presStyleIdx="1" presStyleCnt="3" custLinFactNeighborX="0" custLinFactNeighborY="-1401"/>
      <dgm:spPr/>
    </dgm:pt>
    <dgm:pt modelId="{73C8E1D2-0E3E-0E42-BC62-A68D2961AEDA}" type="pres">
      <dgm:prSet presAssocID="{645C75A8-F81C-CF41-A57B-A6D24243D1F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65F5411-AD1B-0645-88D6-E0014032AFC2}" type="pres">
      <dgm:prSet presAssocID="{EDB7C0B4-C7F9-8B4D-83F8-958F2C609FED}" presName="circ3" presStyleLbl="vennNode1" presStyleIdx="2" presStyleCnt="3"/>
      <dgm:spPr/>
    </dgm:pt>
    <dgm:pt modelId="{E3EE04E8-F061-C144-9138-249D2F36AB57}" type="pres">
      <dgm:prSet presAssocID="{EDB7C0B4-C7F9-8B4D-83F8-958F2C609FE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09A943-A4D9-D849-9E13-AF90F5C22250}" type="presOf" srcId="{F209C51F-E0D3-7946-B4C6-85BD0D55F22D}" destId="{2B0C128B-B1A5-4842-BDC4-DBD39957DEC1}" srcOrd="0" destOrd="0" presId="urn:microsoft.com/office/officeart/2005/8/layout/venn1"/>
    <dgm:cxn modelId="{2A741E96-5F87-894B-A412-746D7983DA90}" srcId="{1D5919B9-3DDA-7241-9172-45F92656BD77}" destId="{EDB7C0B4-C7F9-8B4D-83F8-958F2C609FED}" srcOrd="2" destOrd="0" parTransId="{EBECFBF9-207F-BE47-BA7A-B4E3F29CAD3D}" sibTransId="{B007155E-81FB-8C45-8A1A-45906E7B2226}"/>
    <dgm:cxn modelId="{97B8889E-2322-F44B-9A15-B4479C3824D3}" type="presOf" srcId="{645C75A8-F81C-CF41-A57B-A6D24243D1F7}" destId="{73C8E1D2-0E3E-0E42-BC62-A68D2961AEDA}" srcOrd="1" destOrd="0" presId="urn:microsoft.com/office/officeart/2005/8/layout/venn1"/>
    <dgm:cxn modelId="{C6D2BFA0-A4AF-204B-B038-68FF383D52C4}" type="presOf" srcId="{EDB7C0B4-C7F9-8B4D-83F8-958F2C609FED}" destId="{E3EE04E8-F061-C144-9138-249D2F36AB57}" srcOrd="1" destOrd="0" presId="urn:microsoft.com/office/officeart/2005/8/layout/venn1"/>
    <dgm:cxn modelId="{6414D4A3-EBCE-454C-88BE-C7ABA41290ED}" type="presOf" srcId="{EDB7C0B4-C7F9-8B4D-83F8-958F2C609FED}" destId="{265F5411-AD1B-0645-88D6-E0014032AFC2}" srcOrd="0" destOrd="0" presId="urn:microsoft.com/office/officeart/2005/8/layout/venn1"/>
    <dgm:cxn modelId="{2B9D83B9-6FD0-4D4B-84FB-455D69C1C15B}" srcId="{1D5919B9-3DDA-7241-9172-45F92656BD77}" destId="{F209C51F-E0D3-7946-B4C6-85BD0D55F22D}" srcOrd="0" destOrd="0" parTransId="{4E47B211-3B22-B140-9279-D45E5733216F}" sibTransId="{17E50395-0761-8A47-9AD8-655BD033FF19}"/>
    <dgm:cxn modelId="{63F28CBB-A62E-DD4D-98DD-F7044E31FFE5}" type="presOf" srcId="{1D5919B9-3DDA-7241-9172-45F92656BD77}" destId="{AA94F4F4-5D57-E847-8F46-6FF8370F5AD3}" srcOrd="0" destOrd="0" presId="urn:microsoft.com/office/officeart/2005/8/layout/venn1"/>
    <dgm:cxn modelId="{475D6EBE-8BF4-3841-88A8-F0E66A1E8A87}" type="presOf" srcId="{F209C51F-E0D3-7946-B4C6-85BD0D55F22D}" destId="{A72ADFF1-F308-0D4C-9789-B5DA6B484044}" srcOrd="1" destOrd="0" presId="urn:microsoft.com/office/officeart/2005/8/layout/venn1"/>
    <dgm:cxn modelId="{DB36BED5-7789-5F41-8ACA-E7EB11A7EC2E}" srcId="{1D5919B9-3DDA-7241-9172-45F92656BD77}" destId="{645C75A8-F81C-CF41-A57B-A6D24243D1F7}" srcOrd="1" destOrd="0" parTransId="{0808284D-B8D1-2640-ACFC-8C60AFC15B99}" sibTransId="{8A4ED0DC-4654-E34A-8FD5-87CA48709F2E}"/>
    <dgm:cxn modelId="{C43FE0FC-C393-404D-974D-EA10BF1A60E2}" type="presOf" srcId="{645C75A8-F81C-CF41-A57B-A6D24243D1F7}" destId="{E685E9C3-EDE1-D049-8B07-8D9C8FF7BC62}" srcOrd="0" destOrd="0" presId="urn:microsoft.com/office/officeart/2005/8/layout/venn1"/>
    <dgm:cxn modelId="{6707CF0B-E03C-0841-B41C-C5BD0B64BF71}" type="presParOf" srcId="{AA94F4F4-5D57-E847-8F46-6FF8370F5AD3}" destId="{2B0C128B-B1A5-4842-BDC4-DBD39957DEC1}" srcOrd="0" destOrd="0" presId="urn:microsoft.com/office/officeart/2005/8/layout/venn1"/>
    <dgm:cxn modelId="{11DB9CED-77EF-C64C-A349-BC12BFCF16C8}" type="presParOf" srcId="{AA94F4F4-5D57-E847-8F46-6FF8370F5AD3}" destId="{A72ADFF1-F308-0D4C-9789-B5DA6B484044}" srcOrd="1" destOrd="0" presId="urn:microsoft.com/office/officeart/2005/8/layout/venn1"/>
    <dgm:cxn modelId="{7931B334-9003-2842-ADF1-ED6B8B48A416}" type="presParOf" srcId="{AA94F4F4-5D57-E847-8F46-6FF8370F5AD3}" destId="{E685E9C3-EDE1-D049-8B07-8D9C8FF7BC62}" srcOrd="2" destOrd="0" presId="urn:microsoft.com/office/officeart/2005/8/layout/venn1"/>
    <dgm:cxn modelId="{BDAA7907-32AB-9246-9073-D1F22DEE997F}" type="presParOf" srcId="{AA94F4F4-5D57-E847-8F46-6FF8370F5AD3}" destId="{73C8E1D2-0E3E-0E42-BC62-A68D2961AEDA}" srcOrd="3" destOrd="0" presId="urn:microsoft.com/office/officeart/2005/8/layout/venn1"/>
    <dgm:cxn modelId="{72B91FE9-0828-8C4B-B3EF-1E91CA0E3CC0}" type="presParOf" srcId="{AA94F4F4-5D57-E847-8F46-6FF8370F5AD3}" destId="{265F5411-AD1B-0645-88D6-E0014032AFC2}" srcOrd="4" destOrd="0" presId="urn:microsoft.com/office/officeart/2005/8/layout/venn1"/>
    <dgm:cxn modelId="{FF8D52F4-BD09-1A4A-A2F0-6890D094FC54}" type="presParOf" srcId="{AA94F4F4-5D57-E847-8F46-6FF8370F5AD3}" destId="{E3EE04E8-F061-C144-9138-249D2F36AB5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C128B-B1A5-4842-BDC4-DBD39957DEC1}">
      <dsp:nvSpPr>
        <dsp:cNvPr id="0" name=""/>
        <dsp:cNvSpPr/>
      </dsp:nvSpPr>
      <dsp:spPr>
        <a:xfrm>
          <a:off x="490145" y="133200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</a:t>
          </a:r>
        </a:p>
      </dsp:txBody>
      <dsp:txXfrm>
        <a:off x="671262" y="370915"/>
        <a:ext cx="996139" cy="611267"/>
      </dsp:txXfrm>
    </dsp:sp>
    <dsp:sp modelId="{E685E9C3-EDE1-D049-8B07-8D9C8FF7BC62}">
      <dsp:nvSpPr>
        <dsp:cNvPr id="0" name=""/>
        <dsp:cNvSpPr/>
      </dsp:nvSpPr>
      <dsp:spPr>
        <a:xfrm>
          <a:off x="980291" y="963151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</a:t>
          </a:r>
        </a:p>
      </dsp:txBody>
      <dsp:txXfrm>
        <a:off x="1395727" y="1314064"/>
        <a:ext cx="815023" cy="747104"/>
      </dsp:txXfrm>
    </dsp:sp>
    <dsp:sp modelId="{265F5411-AD1B-0645-88D6-E0014032AFC2}">
      <dsp:nvSpPr>
        <dsp:cNvPr id="0" name=""/>
        <dsp:cNvSpPr/>
      </dsp:nvSpPr>
      <dsp:spPr>
        <a:xfrm>
          <a:off x="0" y="982182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</a:t>
          </a:r>
        </a:p>
      </dsp:txBody>
      <dsp:txXfrm>
        <a:off x="127913" y="1333095"/>
        <a:ext cx="815023" cy="747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3/1/20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3/1/20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4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34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7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04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1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67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7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2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2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15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9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9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1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6131384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Containers:</a:t>
            </a:r>
          </a:p>
          <a:p>
            <a:r>
              <a:rPr lang="en-US" sz="3200" b="1" dirty="0"/>
              <a:t>Tuples,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729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Tuples enable multiple assignments in a single statement</a:t>
            </a: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E2E0F-FD3B-D949-AF18-0E0A88E1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1" y="180216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9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7295"/>
            <a:ext cx="8459962" cy="4511810"/>
          </a:xfrm>
        </p:spPr>
        <p:txBody>
          <a:bodyPr/>
          <a:lstStyle/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Value swapping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1BFB0-9968-0942-ADA8-60E9ED73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8" y="1137295"/>
            <a:ext cx="7575904" cy="49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641713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Tuples are ideal for returning multiple values from a function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Returning multiple values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7FB42-B3C1-C644-A54B-3A5CF09F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8" y="2751272"/>
            <a:ext cx="8432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7BE318-FADF-6241-9E0F-BBD80FF3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7" y="2673951"/>
            <a:ext cx="8459962" cy="34644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641713"/>
            <a:ext cx="8459962" cy="3574574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 unpacking improves readability when assigning multiple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Assigning multiple variables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05B9BF1-C263-1547-ADBB-55E291ECE574}"/>
              </a:ext>
            </a:extLst>
          </p:cNvPr>
          <p:cNvSpPr/>
          <p:nvPr/>
        </p:nvSpPr>
        <p:spPr>
          <a:xfrm>
            <a:off x="3511786" y="3177671"/>
            <a:ext cx="4025058" cy="377092"/>
          </a:xfrm>
          <a:prstGeom prst="wedgeRoundRectCallout">
            <a:avLst>
              <a:gd name="adj1" fmla="val -41419"/>
              <a:gd name="adj2" fmla="val 746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Syntactically correct but hard to read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1D81100-B7D8-3140-A510-D72F7BEA978F}"/>
              </a:ext>
            </a:extLst>
          </p:cNvPr>
          <p:cNvSpPr/>
          <p:nvPr/>
        </p:nvSpPr>
        <p:spPr>
          <a:xfrm>
            <a:off x="3788393" y="4398455"/>
            <a:ext cx="4025058" cy="377092"/>
          </a:xfrm>
          <a:prstGeom prst="wedgeRoundRectCallout">
            <a:avLst>
              <a:gd name="adj1" fmla="val -68942"/>
              <a:gd name="adj2" fmla="val 554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Easier to read and understand</a:t>
            </a:r>
          </a:p>
        </p:txBody>
      </p:sp>
    </p:spTree>
    <p:extLst>
      <p:ext uri="{BB962C8B-B14F-4D97-AF65-F5344CB8AC3E}">
        <p14:creationId xmlns:p14="http://schemas.microsoft.com/office/powerpoint/2010/main" val="123813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loop iterates through tuple elements</a:t>
            </a: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>
                <a:latin typeface="Gill Sans MT"/>
                <a:cs typeface="Gill Sans MT"/>
              </a:rPr>
              <a:t>Iterating through tuple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E37ED-B998-2A4E-A3EC-E46B1988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80" y="2005976"/>
            <a:ext cx="4749800" cy="2006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3586909-7B73-DD49-9EA1-E1ABD914BE60}"/>
              </a:ext>
            </a:extLst>
          </p:cNvPr>
          <p:cNvSpPr/>
          <p:nvPr/>
        </p:nvSpPr>
        <p:spPr>
          <a:xfrm>
            <a:off x="4572000" y="2005976"/>
            <a:ext cx="4025058" cy="551649"/>
          </a:xfrm>
          <a:prstGeom prst="wedgeRoundRectCallout">
            <a:avLst>
              <a:gd name="adj1" fmla="val -55612"/>
              <a:gd name="adj2" fmla="val 52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Comma specifies a tuple</a:t>
            </a:r>
          </a:p>
        </p:txBody>
      </p:sp>
    </p:spTree>
    <p:extLst>
      <p:ext uri="{BB962C8B-B14F-4D97-AF65-F5344CB8AC3E}">
        <p14:creationId xmlns:p14="http://schemas.microsoft.com/office/powerpoint/2010/main" val="311117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89154"/>
            <a:ext cx="8481556" cy="480684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 panose="020B0502020104020203" pitchFamily="34" charset="77"/>
              </a:rPr>
              <a:t>Tuples are useful for grouping collections of values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panose="020B0502020104020203" pitchFamily="34" charset="77"/>
              </a:rPr>
              <a:t> Analogous to a class with values, but no methods</a:t>
            </a:r>
          </a:p>
          <a:p>
            <a:pPr lvl="1"/>
            <a:endParaRPr lang="en-US" sz="26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</a:rPr>
              <a:t>Represent a deck of cards with value, suit, and rank</a:t>
            </a:r>
          </a:p>
          <a:p>
            <a:pPr lvl="1"/>
            <a:r>
              <a:rPr lang="en-US" sz="2600">
                <a:latin typeface="Gill Sans MT" panose="020B0502020104020203" pitchFamily="34" charset="77"/>
              </a:rPr>
              <a:t>Conveniently group data fields but need to remember order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27" y="4631960"/>
            <a:ext cx="2281260" cy="171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FB23A-5F3B-D546-A7EB-4CA96916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10" y="2436019"/>
            <a:ext cx="5499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ED6DD-C286-BF4E-95DD-4C4F813B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1816360"/>
            <a:ext cx="8150707" cy="350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23" y="2214374"/>
            <a:ext cx="2044223" cy="15331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9A596-8B9B-F445-906F-108BF7AB252A}"/>
              </a:ext>
            </a:extLst>
          </p:cNvPr>
          <p:cNvSpPr txBox="1"/>
          <p:nvPr/>
        </p:nvSpPr>
        <p:spPr>
          <a:xfrm>
            <a:off x="389744" y="1156028"/>
            <a:ext cx="697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ill Sans MT" panose="020B0502020104020203" pitchFamily="34" charset="77"/>
              </a:rPr>
              <a:t>Compare two cards to find the “higher” card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4D920F5-FAD8-C24D-B517-5ADF20E198CD}"/>
              </a:ext>
            </a:extLst>
          </p:cNvPr>
          <p:cNvSpPr/>
          <p:nvPr/>
        </p:nvSpPr>
        <p:spPr>
          <a:xfrm>
            <a:off x="4991725" y="5318534"/>
            <a:ext cx="3982028" cy="748097"/>
          </a:xfrm>
          <a:prstGeom prst="wedgeRoundRectCallout">
            <a:avLst>
              <a:gd name="adj1" fmla="val -1891"/>
              <a:gd name="adj2" fmla="val -99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What’s the first, second, and third value in the tuple???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EB79F6E-B3E7-DF4D-8306-D20032F12A64}"/>
              </a:ext>
            </a:extLst>
          </p:cNvPr>
          <p:cNvSpPr/>
          <p:nvPr/>
        </p:nvSpPr>
        <p:spPr>
          <a:xfrm>
            <a:off x="3748954" y="2715510"/>
            <a:ext cx="2816737" cy="406833"/>
          </a:xfrm>
          <a:prstGeom prst="wedgeRoundRectCallout">
            <a:avLst>
              <a:gd name="adj1" fmla="val -55109"/>
              <a:gd name="adj2" fmla="val 440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field is at index 2?</a:t>
            </a:r>
          </a:p>
        </p:txBody>
      </p:sp>
    </p:spTree>
    <p:extLst>
      <p:ext uri="{BB962C8B-B14F-4D97-AF65-F5344CB8AC3E}">
        <p14:creationId xmlns:p14="http://schemas.microsoft.com/office/powerpoint/2010/main" val="73310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89154"/>
            <a:ext cx="8682404" cy="48068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allows us to use tuples like classes without methods</a:t>
            </a:r>
          </a:p>
          <a:p>
            <a:pPr lvl="1">
              <a:spcAft>
                <a:spcPts val="600"/>
              </a:spcAft>
            </a:pPr>
            <a:r>
              <a:rPr lang="en-US" sz="2600">
                <a:latin typeface="Gill Sans MT" panose="020B0502020104020203" pitchFamily="34" charset="77"/>
              </a:rPr>
              <a:t>Access fields by name using “dot” 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3FBC8-71E3-2247-B711-3742412C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8" y="2796351"/>
            <a:ext cx="7551503" cy="29674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53" y="4280062"/>
            <a:ext cx="2421251" cy="18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553A22-F805-D440-9963-A8CB07DF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9825"/>
            <a:ext cx="8559384" cy="1395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739285"/>
          </a:xfrm>
        </p:spPr>
        <p:txBody>
          <a:bodyPr/>
          <a:lstStyle/>
          <a:p>
            <a:r>
              <a:rPr lang="en-US" sz="2800">
                <a:latin typeface="Gill Sans MT" panose="020B0502020104020203" pitchFamily="34" charset="77"/>
              </a:rPr>
              <a:t>Create instances of </a:t>
            </a:r>
            <a:r>
              <a:rPr lang="en-US" sz="28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by field names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F911BAD-1DEB-4A43-88F4-D81FFD0F90E0}"/>
              </a:ext>
            </a:extLst>
          </p:cNvPr>
          <p:cNvSpPr/>
          <p:nvPr/>
        </p:nvSpPr>
        <p:spPr>
          <a:xfrm>
            <a:off x="6475751" y="2078960"/>
            <a:ext cx="2433666" cy="910866"/>
          </a:xfrm>
          <a:prstGeom prst="wedgeRoundRectCallout">
            <a:avLst>
              <a:gd name="adj1" fmla="val -48830"/>
              <a:gd name="adj2" fmla="val 868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Specify value rather than position</a:t>
            </a:r>
          </a:p>
        </p:txBody>
      </p:sp>
    </p:spTree>
    <p:extLst>
      <p:ext uri="{BB962C8B-B14F-4D97-AF65-F5344CB8AC3E}">
        <p14:creationId xmlns:p14="http://schemas.microsoft.com/office/powerpoint/2010/main" val="223296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480" y="1584190"/>
            <a:ext cx="8805520" cy="739285"/>
          </a:xfrm>
        </p:spPr>
        <p:txBody>
          <a:bodyPr/>
          <a:lstStyle/>
          <a:p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 = 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’, [list of fields])</a:t>
            </a:r>
            <a:endParaRPr lang="en-US" sz="280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r>
              <a:rPr lang="en-US" sz="28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allows you to access values by name rather than 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</a:rPr>
              <a:t>collections.namedtuple</a:t>
            </a:r>
            <a:r>
              <a:rPr lang="en-US" sz="3200">
                <a:solidFill>
                  <a:srgbClr val="0070C0"/>
                </a:solidFill>
              </a:rPr>
              <a:t> </a:t>
            </a:r>
            <a:r>
              <a:rPr lang="en-US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59B30-CF52-9243-B054-100A45AB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0" y="2490027"/>
            <a:ext cx="8572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https://docs.python.org/3/library/stdtypes.html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00387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 unpacking is great for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Assigning multiple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Swapping values 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are more efficient than lists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protect your data from unintentional changes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Tuples can be used as keys in dicts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When/why to use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4" y="4856813"/>
            <a:ext cx="1884531" cy="12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98240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applications require key/value pairs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many times does a word occur?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Mapping from one value to another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“one”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“uno”,  “two”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“dos”, 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pPr lvl="1">
              <a:spcAft>
                <a:spcPts val="600"/>
              </a:spcAft>
            </a:pP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Book index (on which pages does a word occur?)</a:t>
            </a:r>
          </a:p>
          <a:p>
            <a:pPr lvl="2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“Python” 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[1, 4, 17, 19, 201]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are a perfect solution for these tasks!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to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values</a:t>
            </a:r>
          </a:p>
          <a:p>
            <a:pPr lvl="1"/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Dictionaries provide associative arrays/hash tables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Dictionaries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6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7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4D564-5546-384E-AC9E-422DCE52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2" y="1050731"/>
            <a:ext cx="6845994" cy="42829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0226" y="1947482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Initializing a dictionary requires pairs of keys and values</a:t>
            </a:r>
          </a:p>
          <a:p>
            <a:pPr>
              <a:spcAft>
                <a:spcPts val="0"/>
              </a:spcAft>
            </a:pPr>
            <a:endParaRPr lang="is-I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673157" y="2655406"/>
            <a:ext cx="2405527" cy="1547187"/>
          </a:xfrm>
          <a:prstGeom prst="wedgeRoundRectCallout">
            <a:avLst>
              <a:gd name="adj1" fmla="val -139009"/>
              <a:gd name="adj2" fmla="val -284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Dictionaries are stored in order the keys are added as of Python 3.7</a:t>
            </a:r>
          </a:p>
        </p:txBody>
      </p:sp>
    </p:spTree>
    <p:extLst>
      <p:ext uri="{BB962C8B-B14F-4D97-AF65-F5344CB8AC3E}">
        <p14:creationId xmlns:p14="http://schemas.microsoft.com/office/powerpoint/2010/main" val="252159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79299"/>
            <a:ext cx="8702586" cy="50216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Keys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can be any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hashable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value: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str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int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float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tuple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frozenset</a:t>
            </a:r>
            <a:endParaRPr lang="en-US" sz="2800" dirty="0">
              <a:solidFill>
                <a:srgbClr val="0070C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Cannot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use a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list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or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set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as a dictionary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Lists and sets may change so the hash value could change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Values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can be any type, even dictionaries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	Perfect for database types with rows and columns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Keys and values may be heterogeneous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Accessed by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, not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position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(like strings, lists, tuples)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Fast, random access to values based on keys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dict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6B49C4-79C3-9143-83FF-8E3B03A3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4885"/>
            <a:ext cx="7139180" cy="3149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83F50-C379-4142-8BAF-18E6BC2A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374616"/>
            <a:ext cx="2942608" cy="397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Accessing and setting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169621" y="1670557"/>
            <a:ext cx="5538948" cy="458046"/>
          </a:xfrm>
          <a:prstGeom prst="wedgeRoundRectCallout">
            <a:avLst>
              <a:gd name="adj1" fmla="val -59592"/>
              <a:gd name="adj2" fmla="val -288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‘bananas’ is not a key yet – add a new key and value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169621" y="3877824"/>
            <a:ext cx="5538948" cy="433630"/>
          </a:xfrm>
          <a:prstGeom prst="wedgeRoundRectCallout">
            <a:avLst>
              <a:gd name="adj1" fmla="val -59201"/>
              <a:gd name="adj2" fmla="val 364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‘frogs’ is still not a key, but no exception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9621" y="5201456"/>
            <a:ext cx="4004770" cy="694892"/>
          </a:xfrm>
          <a:prstGeom prst="wedgeRoundRectCallout">
            <a:avLst>
              <a:gd name="adj1" fmla="val -57104"/>
              <a:gd name="adj2" fmla="val -68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If ‘frogs’ is not a key, then return 22. ‘frogs’ is </a:t>
            </a:r>
            <a:r>
              <a:rPr lang="en-US" b="1">
                <a:solidFill>
                  <a:schemeClr val="bg1"/>
                </a:solidFill>
              </a:rPr>
              <a:t>NOT</a:t>
            </a:r>
            <a:r>
              <a:rPr lang="en-US">
                <a:solidFill>
                  <a:schemeClr val="bg1"/>
                </a:solidFill>
              </a:rPr>
              <a:t> added as a key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169621" y="3058195"/>
            <a:ext cx="5538948" cy="587298"/>
          </a:xfrm>
          <a:prstGeom prst="wedgeRoundRectCallout">
            <a:avLst>
              <a:gd name="adj1" fmla="val -62754"/>
              <a:gd name="adj2" fmla="val -3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dict.get</a:t>
            </a:r>
            <a:r>
              <a:rPr lang="en-US">
                <a:solidFill>
                  <a:schemeClr val="bg1"/>
                </a:solidFill>
              </a:rPr>
              <a:t>(key) gets the value associated with ‘key’, but does not add ‘key’ to the </a:t>
            </a:r>
            <a:r>
              <a:rPr lang="en-US" err="1">
                <a:solidFill>
                  <a:schemeClr val="bg1"/>
                </a:solidFill>
              </a:rPr>
              <a:t>dict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F87D0-5153-684F-9810-0C4B85658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1211997"/>
            <a:ext cx="8851671" cy="11501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169621" y="2128603"/>
            <a:ext cx="5538948" cy="433630"/>
          </a:xfrm>
          <a:prstGeom prst="wedgeRoundRectCallout">
            <a:avLst>
              <a:gd name="adj1" fmla="val -73818"/>
              <a:gd name="adj2" fmla="val -454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Access value of unknown key ‘frogs’ so raise </a:t>
            </a:r>
            <a:r>
              <a:rPr lang="en-US" err="1">
                <a:solidFill>
                  <a:schemeClr val="bg1"/>
                </a:solidFill>
              </a:rPr>
              <a:t>KeyError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BDCEA0C-53A6-5A43-BE85-366C31743D89}"/>
              </a:ext>
            </a:extLst>
          </p:cNvPr>
          <p:cNvSpPr/>
          <p:nvPr/>
        </p:nvSpPr>
        <p:spPr>
          <a:xfrm>
            <a:off x="3169621" y="1661253"/>
            <a:ext cx="5538948" cy="433630"/>
          </a:xfrm>
          <a:prstGeom prst="wedgeRoundRectCallout">
            <a:avLst>
              <a:gd name="adj1" fmla="val -59268"/>
              <a:gd name="adj2" fmla="val -276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new key ‘bananas’ with value 5</a:t>
            </a:r>
          </a:p>
        </p:txBody>
      </p:sp>
    </p:spTree>
    <p:extLst>
      <p:ext uri="{BB962C8B-B14F-4D97-AF65-F5344CB8AC3E}">
        <p14:creationId xmlns:p14="http://schemas.microsoft.com/office/powerpoint/2010/main" val="112336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79299"/>
            <a:ext cx="8702586" cy="50216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i="1" dirty="0">
                <a:latin typeface="Gill Sans MT"/>
                <a:ea typeface="ＭＳ Ｐゴシック" charset="0"/>
                <a:cs typeface="Gill Sans MT"/>
              </a:rPr>
              <a:t>Set </a:t>
            </a:r>
            <a:r>
              <a:rPr lang="en-US" sz="2800" i="1" dirty="0" err="1">
                <a:latin typeface="Gill Sans MT"/>
                <a:ea typeface="ＭＳ Ｐゴシック" charset="0"/>
                <a:cs typeface="Gill Sans MT"/>
              </a:rPr>
              <a:t>dict</a:t>
            </a:r>
            <a:r>
              <a:rPr lang="en-US" sz="2800" i="1" dirty="0">
                <a:latin typeface="Gill Sans MT"/>
                <a:ea typeface="ＭＳ Ｐゴシック" charset="0"/>
                <a:cs typeface="Gill Sans MT"/>
              </a:rPr>
              <a:t>[key] = value if key not in </a:t>
            </a:r>
            <a:r>
              <a:rPr lang="en-US" sz="2800" i="1" dirty="0" err="1">
                <a:latin typeface="Gill Sans MT"/>
                <a:ea typeface="ＭＳ Ｐゴシック" charset="0"/>
                <a:cs typeface="Gill Sans MT"/>
              </a:rPr>
              <a:t>dict</a:t>
            </a:r>
            <a:endParaRPr lang="en-US" sz="2800" i="1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Set the value for a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specific</a:t>
            </a:r>
            <a:r>
              <a:rPr lang="en-US" sz="2800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key if the value is not already set</a:t>
            </a: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setdefault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(key, value=None)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3DFE4-5C96-454F-AEFD-DBE5FC9F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0" y="2209977"/>
            <a:ext cx="5397274" cy="397724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5E75936-C240-8A40-BA87-C10044CBAAA3}"/>
              </a:ext>
            </a:extLst>
          </p:cNvPr>
          <p:cNvSpPr/>
          <p:nvPr/>
        </p:nvSpPr>
        <p:spPr>
          <a:xfrm>
            <a:off x="3486815" y="2597305"/>
            <a:ext cx="4352744" cy="458046"/>
          </a:xfrm>
          <a:prstGeom prst="wedgeRoundRectCallout">
            <a:avLst>
              <a:gd name="adj1" fmla="val -75498"/>
              <a:gd name="adj2" fmla="val 167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‘plums’ is not d: d[‘plums’] = None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A0196B0-3F8F-B84D-A78F-854511EFDEED}"/>
              </a:ext>
            </a:extLst>
          </p:cNvPr>
          <p:cNvSpPr/>
          <p:nvPr/>
        </p:nvSpPr>
        <p:spPr>
          <a:xfrm>
            <a:off x="3486815" y="3315507"/>
            <a:ext cx="4352744" cy="458046"/>
          </a:xfrm>
          <a:prstGeom prst="wedgeRoundRectCallout">
            <a:avLst>
              <a:gd name="adj1" fmla="val -65294"/>
              <a:gd name="adj2" fmla="val 423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‘grapes’ is not in d so d[‘grapes’] = 15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9DFAC7-79A2-6743-8EA7-6ADADFED6205}"/>
              </a:ext>
            </a:extLst>
          </p:cNvPr>
          <p:cNvSpPr/>
          <p:nvPr/>
        </p:nvSpPr>
        <p:spPr>
          <a:xfrm>
            <a:off x="2291419" y="5629938"/>
            <a:ext cx="4352744" cy="458046"/>
          </a:xfrm>
          <a:prstGeom prst="wedgeRoundRectCallout">
            <a:avLst>
              <a:gd name="adj1" fmla="val -63509"/>
              <a:gd name="adj2" fmla="val 286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‘grapes’ is in d so don’t change d[‘grapes’]</a:t>
            </a:r>
          </a:p>
        </p:txBody>
      </p:sp>
    </p:spTree>
    <p:extLst>
      <p:ext uri="{BB962C8B-B14F-4D97-AF65-F5344CB8AC3E}">
        <p14:creationId xmlns:p14="http://schemas.microsoft.com/office/powerpoint/2010/main" val="97419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9E9E14-CF43-E548-889D-23B5C7A2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49" y="5065611"/>
            <a:ext cx="6478073" cy="10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D8895-74AB-A648-AA84-073FA42B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63" y="1376110"/>
            <a:ext cx="4492028" cy="35564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>
                <a:latin typeface="Gill Sans MT"/>
                <a:cs typeface="Gill Sans MT"/>
              </a:rPr>
              <a:t>Replace long if/</a:t>
            </a:r>
            <a:r>
              <a:rPr lang="en-US" sz="3200" err="1">
                <a:latin typeface="Gill Sans MT"/>
                <a:cs typeface="Gill Sans MT"/>
              </a:rPr>
              <a:t>elif</a:t>
            </a:r>
            <a:r>
              <a:rPr lang="en-US" sz="3200">
                <a:latin typeface="Gill Sans MT"/>
                <a:cs typeface="Gill Sans MT"/>
              </a:rPr>
              <a:t>/else blocks with </a:t>
            </a:r>
            <a:r>
              <a:rPr lang="en-US" sz="3200" err="1">
                <a:latin typeface="Gill Sans MT"/>
                <a:cs typeface="Gill Sans MT"/>
              </a:rPr>
              <a:t>dict</a:t>
            </a:r>
            <a:endParaRPr lang="en-US" sz="320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5716F-08A4-C542-9126-CD21638E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49" y="1345959"/>
            <a:ext cx="3663801" cy="368008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17032" y="2601530"/>
            <a:ext cx="1997927" cy="1384839"/>
          </a:xfrm>
          <a:prstGeom prst="wedgeRoundRectCallout">
            <a:avLst>
              <a:gd name="adj1" fmla="val -57853"/>
              <a:gd name="adj2" fmla="val -284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Replace this long, error prone if statement with a </a:t>
            </a:r>
            <a:r>
              <a:rPr lang="en-US" err="1">
                <a:solidFill>
                  <a:schemeClr val="bg1"/>
                </a:solidFill>
              </a:rPr>
              <a:t>dict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4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6BFC52-051E-BD4F-B8D4-49AFDCC4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22393"/>
            <a:ext cx="7923694" cy="5282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193579"/>
            <a:ext cx="7923694" cy="636774"/>
          </a:xfrm>
        </p:spPr>
        <p:txBody>
          <a:bodyPr/>
          <a:lstStyle/>
          <a:p>
            <a:r>
              <a:rPr lang="en-US" i="1">
                <a:latin typeface="Gill Sans MT"/>
                <a:cs typeface="Gill Sans MT"/>
              </a:rPr>
              <a:t>Iterating over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129548" y="4755382"/>
            <a:ext cx="4949136" cy="1158895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bg1"/>
                </a:solidFill>
              </a:rPr>
              <a:t>dict.items</a:t>
            </a:r>
            <a:r>
              <a:rPr lang="en-US">
                <a:solidFill>
                  <a:schemeClr val="bg1"/>
                </a:solidFill>
              </a:rPr>
              <a:t>() returns an sequence of  (key, value)                   </a:t>
            </a:r>
            <a:r>
              <a:rPr lang="en-US" err="1">
                <a:solidFill>
                  <a:schemeClr val="bg1"/>
                </a:solidFill>
              </a:rPr>
              <a:t>dict.keys</a:t>
            </a:r>
            <a:r>
              <a:rPr lang="en-US">
                <a:solidFill>
                  <a:schemeClr val="bg1"/>
                </a:solidFill>
              </a:rPr>
              <a:t>() returns a sequence of keys</a:t>
            </a:r>
          </a:p>
          <a:p>
            <a:r>
              <a:rPr lang="en-US" err="1">
                <a:solidFill>
                  <a:schemeClr val="bg1"/>
                </a:solidFill>
              </a:rPr>
              <a:t>dict.values</a:t>
            </a:r>
            <a:r>
              <a:rPr lang="en-US">
                <a:solidFill>
                  <a:schemeClr val="bg1"/>
                </a:solidFill>
              </a:rPr>
              <a:t>() returns a sequence of values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129548" y="1843767"/>
            <a:ext cx="3124034" cy="1208449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d:</a:t>
            </a:r>
          </a:p>
          <a:p>
            <a:r>
              <a:rPr lang="en-US" sz="2000">
                <a:solidFill>
                  <a:schemeClr val="bg1"/>
                </a:solidFill>
              </a:rPr>
              <a:t>is equivalent to</a:t>
            </a:r>
          </a:p>
          <a:p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</a:t>
            </a:r>
            <a:r>
              <a:rPr lang="en-US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47043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977F91-7075-A548-9A44-FF59AF58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8" y="2298501"/>
            <a:ext cx="5699513" cy="39254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712130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/>
                <a:ea typeface="ＭＳ Ｐゴシック" charset="0"/>
                <a:cs typeface="Gill Sans MT"/>
              </a:rPr>
              <a:t>How can we find the max/min key in a dictionary?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Finding </a:t>
            </a:r>
            <a:r>
              <a:rPr lang="en-US" err="1">
                <a:latin typeface="Gill Sans MT"/>
                <a:cs typeface="Gill Sans MT"/>
              </a:rPr>
              <a:t>dict’s</a:t>
            </a:r>
            <a:r>
              <a:rPr lang="en-US">
                <a:latin typeface="Gill Sans MT"/>
                <a:cs typeface="Gill Sans MT"/>
              </a:rPr>
              <a:t> max key or </a:t>
            </a:r>
            <a:br>
              <a:rPr lang="en-US">
                <a:latin typeface="Gill Sans MT"/>
                <a:cs typeface="Gill Sans MT"/>
              </a:rPr>
            </a:br>
            <a:r>
              <a:rPr lang="en-US">
                <a:latin typeface="Gill Sans MT"/>
                <a:cs typeface="Gill Sans MT"/>
              </a:rPr>
              <a:t>key associated with the 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20488" y="651678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1462175" y="3470608"/>
            <a:ext cx="3109825" cy="44928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Return the max key value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95159" y="4469416"/>
            <a:ext cx="4285996" cy="1290236"/>
          </a:xfrm>
          <a:prstGeom prst="wedgeRoundRectCallout">
            <a:avLst>
              <a:gd name="adj1" fmla="val -68480"/>
              <a:gd name="adj2" fmla="val -32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Return the key with the max value: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max(</a:t>
            </a:r>
            <a:r>
              <a:rPr lang="en-US" sz="2000" i="1" err="1">
                <a:solidFill>
                  <a:schemeClr val="accent6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, key=</a:t>
            </a:r>
            <a:r>
              <a:rPr lang="en-US" sz="2000" err="1">
                <a:solidFill>
                  <a:schemeClr val="accent6"/>
                </a:solidFill>
              </a:rPr>
              <a:t>dict</a:t>
            </a:r>
            <a:r>
              <a:rPr lang="en-US" sz="2000" err="1">
                <a:solidFill>
                  <a:schemeClr val="bg1"/>
                </a:solidFill>
              </a:rPr>
              <a:t>.get</a:t>
            </a:r>
            <a:r>
              <a:rPr lang="en-US" sz="2000">
                <a:solidFill>
                  <a:schemeClr val="bg1"/>
                </a:solidFill>
              </a:rPr>
              <a:t>) returns the key associated with the max value in </a:t>
            </a:r>
            <a:r>
              <a:rPr lang="en-US" sz="2000" err="1">
                <a:solidFill>
                  <a:schemeClr val="accent6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5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Lambda Expressions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</a:p>
          <a:p>
            <a:pPr lvl="2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Counter</a:t>
            </a:r>
          </a:p>
          <a:p>
            <a:pPr lvl="2"/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DefaultDict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2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Frozensets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07" y="1620603"/>
            <a:ext cx="3395549" cy="25466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5718"/>
            <a:ext cx="9144000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>
                <a:latin typeface="Gill Sans MT"/>
                <a:cs typeface="Gill Sans MT"/>
              </a:rPr>
              <a:t>Implementing tables with nested dicts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55203"/>
              </p:ext>
            </p:extLst>
          </p:nvPr>
        </p:nvGraphicFramePr>
        <p:xfrm>
          <a:off x="1902860" y="1171118"/>
          <a:ext cx="4572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LName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Koka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E3E7748-7190-BA41-AF6B-4A165B7F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99" y="2654478"/>
            <a:ext cx="7220202" cy="35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/>
                <a:ea typeface="ＭＳ Ｐゴシック" charset="0"/>
                <a:cs typeface="Gill Sans MT"/>
              </a:rPr>
              <a:t>Calculate the frequency of each item in a sequence</a:t>
            </a: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Attempt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0A914-1A32-AC4E-B62C-A74E149E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" y="3364749"/>
            <a:ext cx="3017445" cy="51967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128897" y="3510835"/>
            <a:ext cx="4072328" cy="519671"/>
          </a:xfrm>
          <a:prstGeom prst="wedgeRoundRectCallout">
            <a:avLst>
              <a:gd name="adj1" fmla="val -72463"/>
              <a:gd name="adj2" fmla="val -285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‘H’ is not a key in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, so raise exception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57BEC-4775-E54B-BED7-D63DDC16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8" y="1859230"/>
            <a:ext cx="8500743" cy="14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5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items in a sequence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Attempt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9293" y="3789989"/>
            <a:ext cx="3707515" cy="618981"/>
          </a:xfrm>
          <a:prstGeom prst="wedgeRoundRectCallout">
            <a:avLst>
              <a:gd name="adj1" fmla="val -66092"/>
              <a:gd name="adj2" fmla="val 65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 is not a key, so add key and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723560" y="2848928"/>
            <a:ext cx="3427147" cy="490148"/>
          </a:xfrm>
          <a:prstGeom prst="wedgeRoundRectCallout">
            <a:avLst>
              <a:gd name="adj1" fmla="val -63074"/>
              <a:gd name="adj2" fmla="val 539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 is a key, so increment the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C1CB92-A434-7A49-A911-5F2C0CF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59911"/>
            <a:ext cx="8585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CC9A4A-4037-F044-95AF-691F5CE8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6" y="1903043"/>
            <a:ext cx="8661400" cy="1511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67523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each character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Success!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379425" y="3348258"/>
            <a:ext cx="3329144" cy="1428395"/>
          </a:xfrm>
          <a:prstGeom prst="wedgeRoundRectCallout">
            <a:avLst>
              <a:gd name="adj1" fmla="val -64531"/>
              <a:gd name="adj2" fmla="val -586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If c is already a key,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get the value</a:t>
            </a:r>
          </a:p>
          <a:p>
            <a:r>
              <a:rPr lang="en-US" sz="2000" dirty="0">
                <a:solidFill>
                  <a:schemeClr val="bg1"/>
                </a:solidFill>
              </a:rPr>
              <a:t>else use 0.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366386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8AF495-E7F1-4A40-9991-DFC9EC1E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40924"/>
            <a:ext cx="8786842" cy="37107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19738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Counting occurrences of some item is a common task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e.g. count characters, words, list elements, etc.</a:t>
            </a: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Special case dictionaries: </a:t>
            </a:r>
            <a:r>
              <a:rPr lang="en-US">
                <a:solidFill>
                  <a:srgbClr val="0070C0"/>
                </a:solidFill>
                <a:latin typeface="Gill Sans MT"/>
                <a:cs typeface="Gill Sans MT"/>
              </a:rPr>
              <a:t>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585511" y="2313897"/>
            <a:ext cx="2308115" cy="1145423"/>
          </a:xfrm>
          <a:prstGeom prst="wedgeRoundRectCallout">
            <a:avLst>
              <a:gd name="adj1" fmla="val -77718"/>
              <a:gd name="adj2" fmla="val 297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parameter can be any sequence, e.g. string, list, tuple,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725772" y="4239808"/>
            <a:ext cx="3428577" cy="449281"/>
          </a:xfrm>
          <a:prstGeom prst="wedgeRoundRectCallout">
            <a:avLst>
              <a:gd name="adj1" fmla="val -62449"/>
              <a:gd name="adj2" fmla="val -180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Return the N most frequent items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014981" y="4949157"/>
            <a:ext cx="3114037" cy="54006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Return an iterator of all of the elements in undefined order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DCE57A7-0E8D-FE46-B74E-B9782DD6F8DB}"/>
              </a:ext>
            </a:extLst>
          </p:cNvPr>
          <p:cNvSpPr/>
          <p:nvPr/>
        </p:nvSpPr>
        <p:spPr>
          <a:xfrm>
            <a:off x="4157168" y="2094944"/>
            <a:ext cx="2133613" cy="815352"/>
          </a:xfrm>
          <a:prstGeom prst="wedgeRoundRectCallout">
            <a:avLst>
              <a:gd name="adj1" fmla="val -144720"/>
              <a:gd name="adj2" fmla="val 598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Unusual type hint: both class and type hint share name</a:t>
            </a:r>
          </a:p>
        </p:txBody>
      </p:sp>
    </p:spTree>
    <p:extLst>
      <p:ext uri="{BB962C8B-B14F-4D97-AF65-F5344CB8AC3E}">
        <p14:creationId xmlns:p14="http://schemas.microsoft.com/office/powerpoint/2010/main" val="177410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237809-2FFF-0240-B846-7FEBC233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" y="2034894"/>
            <a:ext cx="4714587" cy="418560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40057"/>
            <a:ext cx="8553958" cy="451181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collections.defaultdict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(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factory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assigns a default value from the specified factory if the key is not found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Special case dictionaries: </a:t>
            </a:r>
            <a:r>
              <a:rPr lang="en-US" err="1">
                <a:solidFill>
                  <a:srgbClr val="0070C0"/>
                </a:solidFill>
                <a:latin typeface="Gill Sans MT"/>
                <a:cs typeface="Gill Sans MT"/>
              </a:rPr>
              <a:t>defaultdict</a:t>
            </a:r>
            <a:endParaRPr lang="en-US">
              <a:solidFill>
                <a:srgbClr val="0070C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631928" y="2734779"/>
            <a:ext cx="4251359" cy="453071"/>
          </a:xfrm>
          <a:prstGeom prst="wedgeRoundRectCallout">
            <a:avLst>
              <a:gd name="adj1" fmla="val -66790"/>
              <a:gd name="adj2" fmla="val -258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bg1"/>
                </a:solidFill>
              </a:rPr>
              <a:t>Int</a:t>
            </a:r>
            <a:r>
              <a:rPr lang="en-US">
                <a:solidFill>
                  <a:schemeClr val="bg1"/>
                </a:solidFill>
              </a:rPr>
              <a:t>() returns 0  which gives a default of 0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991934" y="3566375"/>
            <a:ext cx="3891353" cy="513378"/>
          </a:xfrm>
          <a:prstGeom prst="wedgeRoundRectCallout">
            <a:avLst>
              <a:gd name="adj1" fmla="val -74362"/>
              <a:gd name="adj2" fmla="val 17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The default value of any new key is 0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17709" y="4373109"/>
            <a:ext cx="2674121" cy="941907"/>
          </a:xfrm>
          <a:prstGeom prst="wedgeRoundRectCallout">
            <a:avLst>
              <a:gd name="adj1" fmla="val -49023"/>
              <a:gd name="adj2" fmla="val 2167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These two options do the same thing. 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Which is easier to read?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41605" y="5829919"/>
            <a:ext cx="4109102" cy="513378"/>
          </a:xfrm>
          <a:prstGeom prst="wedgeRoundRectCallout">
            <a:avLst>
              <a:gd name="adj1" fmla="val -94578"/>
              <a:gd name="adj2" fmla="val 86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If c is already a key, then return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[c]</a:t>
            </a:r>
          </a:p>
          <a:p>
            <a:r>
              <a:rPr lang="en-US">
                <a:solidFill>
                  <a:schemeClr val="bg1"/>
                </a:solidFill>
              </a:rPr>
              <a:t>else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[c] = 0, 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1282483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A872A-A2BB-D247-88FC-8D778793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875295"/>
            <a:ext cx="8159699" cy="43596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defaultdict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any 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</a:t>
            </a:r>
            <a:r>
              <a:rPr lang="en-US" sz="3200" i="1">
                <a:solidFill>
                  <a:srgbClr val="0070C0"/>
                </a:solidFill>
                <a:latin typeface="Courier" pitchFamily="2" charset="0"/>
                <a:cs typeface="Gill Sans MT"/>
              </a:rPr>
              <a:t>factory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302254" y="3510835"/>
            <a:ext cx="4683221" cy="966272"/>
          </a:xfrm>
          <a:prstGeom prst="wedgeRoundRectCallout">
            <a:avLst>
              <a:gd name="adj1" fmla="val -105521"/>
              <a:gd name="adj2" fmla="val 25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If the key does not appear in the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, then add they key to the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and return the default value specified by the factory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74919EF-7807-6E4E-85F7-1DB6525C53C4}"/>
              </a:ext>
            </a:extLst>
          </p:cNvPr>
          <p:cNvSpPr/>
          <p:nvPr/>
        </p:nvSpPr>
        <p:spPr>
          <a:xfrm>
            <a:off x="3783170" y="5602516"/>
            <a:ext cx="4516025" cy="632441"/>
          </a:xfrm>
          <a:prstGeom prst="wedgeRoundRectCallout">
            <a:avLst>
              <a:gd name="adj1" fmla="val -62714"/>
              <a:gd name="adj2" fmla="val -5417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Safe to append because value is a list by default, even if key hasn’t been added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97DAC88-8B18-1D4C-BC4E-FAC5050C3E0A}"/>
              </a:ext>
            </a:extLst>
          </p:cNvPr>
          <p:cNvSpPr/>
          <p:nvPr/>
        </p:nvSpPr>
        <p:spPr>
          <a:xfrm>
            <a:off x="5786500" y="5109251"/>
            <a:ext cx="3292184" cy="366165"/>
          </a:xfrm>
          <a:prstGeom prst="wedgeRoundRectCallout">
            <a:avLst>
              <a:gd name="adj1" fmla="val 13236"/>
              <a:gd name="adj2" fmla="val -963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Default value is an empty list</a:t>
            </a:r>
          </a:p>
        </p:txBody>
      </p:sp>
    </p:spTree>
    <p:extLst>
      <p:ext uri="{BB962C8B-B14F-4D97-AF65-F5344CB8AC3E}">
        <p14:creationId xmlns:p14="http://schemas.microsoft.com/office/powerpoint/2010/main" val="145059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F054E-FE87-7341-9DFB-C92689FA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141916"/>
            <a:ext cx="8708569" cy="314969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800" err="1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defaultdict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classes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071073" y="1674521"/>
            <a:ext cx="2852590" cy="1084329"/>
          </a:xfrm>
          <a:prstGeom prst="wedgeRoundRectCallout">
            <a:avLst>
              <a:gd name="adj1" fmla="val -86318"/>
              <a:gd name="adj2" fmla="val 362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The class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__(self) must take no additional arguments</a:t>
            </a:r>
          </a:p>
        </p:txBody>
      </p:sp>
    </p:spTree>
    <p:extLst>
      <p:ext uri="{BB962C8B-B14F-4D97-AF65-F5344CB8AC3E}">
        <p14:creationId xmlns:p14="http://schemas.microsoft.com/office/powerpoint/2010/main" val="394797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357398-BFAE-1245-8E43-805958B4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1782873"/>
            <a:ext cx="8486724" cy="41746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How to specify a different default value?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705061" y="4285980"/>
            <a:ext cx="3689431" cy="529051"/>
          </a:xfrm>
          <a:prstGeom prst="wedgeRoundRectCallout">
            <a:avLst>
              <a:gd name="adj1" fmla="val 22277"/>
              <a:gd name="adj2" fmla="val -1004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default value is integer 42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05061" y="5619243"/>
            <a:ext cx="3658634" cy="529051"/>
          </a:xfrm>
          <a:prstGeom prst="wedgeRoundRectCallout">
            <a:avLst>
              <a:gd name="adj1" fmla="val 35003"/>
              <a:gd name="adj2" fmla="val -1125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default value is string ‘blue’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705061" y="2716919"/>
            <a:ext cx="3290060" cy="810708"/>
          </a:xfrm>
          <a:prstGeom prst="wedgeRoundRectCallout">
            <a:avLst>
              <a:gd name="adj1" fmla="val 18797"/>
              <a:gd name="adj2" fmla="val 706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>
                <a:solidFill>
                  <a:schemeClr val="bg1"/>
                </a:solidFill>
              </a:rPr>
              <a:t> defines an anonymous function</a:t>
            </a:r>
          </a:p>
        </p:txBody>
      </p:sp>
    </p:spTree>
    <p:extLst>
      <p:ext uri="{BB962C8B-B14F-4D97-AF65-F5344CB8AC3E}">
        <p14:creationId xmlns:p14="http://schemas.microsoft.com/office/powerpoint/2010/main" val="4030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10802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What if we want a </a:t>
            </a: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 with multiple keys?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rps_outcome</a:t>
            </a: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[human] is a </a:t>
            </a: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(lambda: ”It’s a tie!”)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This provides a default outcome for unspecified combinations of human and computer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42430" cy="636774"/>
          </a:xfrm>
        </p:spPr>
        <p:txBody>
          <a:bodyPr/>
          <a:lstStyle/>
          <a:p>
            <a:r>
              <a:rPr lang="en-US" err="1">
                <a:latin typeface="Gill Sans MT"/>
                <a:cs typeface="Gill Sans MT"/>
              </a:rPr>
              <a:t>Defaultdict</a:t>
            </a:r>
            <a:r>
              <a:rPr lang="en-US">
                <a:latin typeface="Gill Sans MT"/>
                <a:cs typeface="Gill Sans MT"/>
              </a:rPr>
              <a:t> with multiple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62984-BC02-5241-AEDE-3211157CB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6" y="1754122"/>
            <a:ext cx="6025852" cy="24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261414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lambda</a:t>
            </a:r>
            <a:r>
              <a:rPr lang="en-US" sz="2800">
                <a:latin typeface="Courier" pitchFamily="2" charset="0"/>
                <a:ea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</a:rPr>
              <a:t>expressions are one line, anonymous functions</a:t>
            </a:r>
          </a:p>
          <a:p>
            <a:pPr>
              <a:spcAft>
                <a:spcPts val="0"/>
              </a:spcAft>
            </a:pP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lambda </a:t>
            </a: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parameters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: </a:t>
            </a: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expression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panose="020B0502020104020203" pitchFamily="34" charset="77"/>
                <a:ea typeface="ＭＳ Ｐゴシック" charset="0"/>
              </a:rPr>
              <a:t>Is equivalent to</a:t>
            </a:r>
          </a:p>
          <a:p>
            <a:r>
              <a:rPr lang="en-US" sz="2400" err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def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 &lt;anon&gt;(parameters): return expression</a:t>
            </a:r>
          </a:p>
          <a:p>
            <a:pPr>
              <a:spcAft>
                <a:spcPts val="0"/>
              </a:spcAft>
            </a:pP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expression</a:t>
            </a:r>
            <a:r>
              <a:rPr lang="en-US" sz="2800" b="1" i="1">
                <a:latin typeface="Courier" pitchFamily="2" charset="0"/>
                <a:ea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</a:rPr>
              <a:t>m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ust be a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pure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</a:t>
            </a:r>
          </a:p>
          <a:p>
            <a:pPr lvl="1"/>
            <a:r>
              <a:rPr lang="en-US" sz="26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assignment, </a:t>
            </a:r>
            <a:r>
              <a:rPr lang="en-US" sz="26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if, while, for, try, return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… statements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fairly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uncommon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 Python 3.*</a:t>
            </a:r>
          </a:p>
          <a:p>
            <a:pPr lvl="1">
              <a:spcAft>
                <a:spcPts val="600"/>
              </a:spcAft>
            </a:pPr>
            <a:r>
              <a:rPr lang="en-US" sz="26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was popular before list comprehensions</a:t>
            </a:r>
          </a:p>
          <a:p>
            <a:pPr lvl="2">
              <a:spcAft>
                <a:spcPts val="600"/>
              </a:spcAft>
            </a:pPr>
            <a:r>
              <a:rPr lang="en-US" sz="24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Used frequently with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map()</a:t>
            </a:r>
            <a:r>
              <a:rPr lang="en-US" sz="22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filter()</a:t>
            </a:r>
            <a:r>
              <a:rPr lang="en-US" sz="22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4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reduce()</a:t>
            </a:r>
          </a:p>
          <a:p>
            <a:pPr lvl="1">
              <a:spcAft>
                <a:spcPts val="600"/>
              </a:spcAft>
            </a:pP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Popular when using Python as a Functional language</a:t>
            </a:r>
          </a:p>
          <a:p>
            <a:pPr lvl="1">
              <a:spcAft>
                <a:spcPts val="0"/>
              </a:spcAft>
            </a:pPr>
            <a:endParaRPr lang="en-US" sz="260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: </a:t>
            </a:r>
            <a:r>
              <a:rPr lang="en-US">
                <a:latin typeface="Gill Sans MT" panose="020B0502020104020203" pitchFamily="34" charset="77"/>
                <a:cs typeface="Gill Sans MT"/>
              </a:rPr>
              <a:t>anonymous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90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4" y="3683191"/>
            <a:ext cx="4664615" cy="24738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2280"/>
            <a:ext cx="8459962" cy="39734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Memoization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speeds up calculations by creating and maintaining a cache of previous results</a:t>
            </a:r>
          </a:p>
          <a:p>
            <a:pPr lvl="1"/>
            <a:r>
              <a:rPr lang="en-US" sz="24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Don’t recalculate each time, just retrieve it from the cache</a:t>
            </a:r>
          </a:p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Dictionaries are a great way to implement caches</a:t>
            </a:r>
          </a:p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Examples: recursive factorial, recursive Fibonacci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err="1">
                <a:latin typeface="Gill Sans MT"/>
                <a:cs typeface="Gill Sans MT"/>
              </a:rPr>
              <a:t>Memoization</a:t>
            </a:r>
            <a:r>
              <a:rPr lang="en-US" i="1">
                <a:latin typeface="Gill Sans MT"/>
                <a:cs typeface="Gill Sans MT"/>
              </a:rPr>
              <a:t>/caching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44303"/>
              </p:ext>
            </p:extLst>
          </p:nvPr>
        </p:nvGraphicFramePr>
        <p:xfrm>
          <a:off x="5526259" y="3877361"/>
          <a:ext cx="2513166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fib(2)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fib(1)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3"/>
                          </a:solidFill>
                        </a:rPr>
                        <a:t>fib(0)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7829" y="3988874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721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5124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098" y="532226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047" y="4692015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6788" y="465637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2039553" y="5322268"/>
            <a:ext cx="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612952" y="5582064"/>
            <a:ext cx="2734904" cy="540061"/>
          </a:xfrm>
          <a:prstGeom prst="wedgeRoundRectCallout">
            <a:avLst>
              <a:gd name="adj1" fmla="val -50724"/>
              <a:gd name="adj2" fmla="val -88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Why </a:t>
            </a:r>
            <a:r>
              <a:rPr lang="en-US" err="1">
                <a:solidFill>
                  <a:schemeClr val="bg1"/>
                </a:solidFill>
              </a:rPr>
              <a:t>didn</a:t>
            </a:r>
            <a:r>
              <a:rPr lang="mr-IN">
                <a:solidFill>
                  <a:schemeClr val="bg1"/>
                </a:solidFill>
              </a:rPr>
              <a:t>’</a:t>
            </a:r>
            <a:r>
              <a:rPr lang="en-US">
                <a:solidFill>
                  <a:schemeClr val="bg1"/>
                </a:solidFill>
              </a:rPr>
              <a:t>t this call fib(0)?</a:t>
            </a:r>
          </a:p>
        </p:txBody>
      </p:sp>
    </p:spTree>
    <p:extLst>
      <p:ext uri="{BB962C8B-B14F-4D97-AF65-F5344CB8AC3E}">
        <p14:creationId xmlns:p14="http://schemas.microsoft.com/office/powerpoint/2010/main" val="427583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D39D1B-6F30-7E4B-BA9A-7F592A1B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4" y="1178402"/>
            <a:ext cx="7479645" cy="363178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1944" y="911412"/>
            <a:ext cx="8916987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err="1">
                <a:latin typeface="Gill Sans MT"/>
                <a:cs typeface="Gill Sans MT"/>
              </a:rPr>
              <a:t>Memoizing</a:t>
            </a:r>
            <a:r>
              <a:rPr lang="en-US" i="1">
                <a:latin typeface="Gill Sans MT"/>
                <a:cs typeface="Gill Sans MT"/>
              </a:rPr>
              <a:t> Fibonacci: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466479" y="3014089"/>
            <a:ext cx="3427147" cy="628701"/>
          </a:xfrm>
          <a:prstGeom prst="wedgeRoundRectCallout">
            <a:avLst>
              <a:gd name="adj1" fmla="val -44074"/>
              <a:gd name="adj2" fmla="val 825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Populate the cache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F0C485-A698-B64D-A7B8-B6F39B385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886"/>
              </p:ext>
            </p:extLst>
          </p:nvPr>
        </p:nvGraphicFramePr>
        <p:xfrm>
          <a:off x="1765449" y="4943409"/>
          <a:ext cx="5730636" cy="1151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0212">
                  <a:extLst>
                    <a:ext uri="{9D8B030D-6E8A-4147-A177-3AD203B41FA5}">
                      <a16:colId xmlns:a16="http://schemas.microsoft.com/office/drawing/2014/main" val="3434905883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1805315259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2574335259"/>
                    </a:ext>
                  </a:extLst>
                </a:gridCol>
              </a:tblGrid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0015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74.59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05239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fibc</a:t>
                      </a:r>
                      <a:r>
                        <a:rPr lang="en-US"/>
                        <a:t>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83515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51537" y="4274196"/>
            <a:ext cx="3427147" cy="628701"/>
          </a:xfrm>
          <a:prstGeom prst="wedgeRoundRectCallout">
            <a:avLst>
              <a:gd name="adj1" fmla="val 2899"/>
              <a:gd name="adj2" fmla="val 1863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The cache solution is &gt; 2 million times faster for fib(40)</a:t>
            </a:r>
          </a:p>
        </p:txBody>
      </p:sp>
    </p:spTree>
    <p:extLst>
      <p:ext uri="{BB962C8B-B14F-4D97-AF65-F5344CB8AC3E}">
        <p14:creationId xmlns:p14="http://schemas.microsoft.com/office/powerpoint/2010/main" val="2190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71990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set is like a dictionary with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but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value can appear only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are unordered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can be any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hashable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type (int, float, string, tuple,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…)</a:t>
            </a:r>
          </a:p>
          <a:p>
            <a:pPr lvl="2"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Sets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cannot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contain lists or sets because they are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mutable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values can be heterogeneous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 include methods for set operations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7A0CAF-E8A6-5749-BC36-09F10C1F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272917"/>
              </p:ext>
            </p:extLst>
          </p:nvPr>
        </p:nvGraphicFramePr>
        <p:xfrm>
          <a:off x="6369905" y="3717561"/>
          <a:ext cx="2338664" cy="247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793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AB7E72-8C4B-F140-A030-952D5259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7" y="911412"/>
            <a:ext cx="5786118" cy="53326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666188" y="1839556"/>
            <a:ext cx="3427147" cy="628701"/>
          </a:xfrm>
          <a:prstGeom prst="wedgeRoundRectCallout">
            <a:avLst>
              <a:gd name="adj1" fmla="val -66573"/>
              <a:gd name="adj2" fmla="val 30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Note the order is undefined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761890" y="4025104"/>
            <a:ext cx="4898084" cy="1551237"/>
          </a:xfrm>
          <a:prstGeom prst="wedgeRoundRectCallout">
            <a:avLst>
              <a:gd name="adj1" fmla="val -72433"/>
              <a:gd name="adj2" fmla="val 13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3 is already a member of the set s!  Adding an element that is already a member of the set is a no-op.  Adding a duplicate does </a:t>
            </a:r>
            <a:r>
              <a:rPr lang="en-US" sz="2000" b="1" i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raise an exception</a:t>
            </a:r>
          </a:p>
        </p:txBody>
      </p:sp>
    </p:spTree>
    <p:extLst>
      <p:ext uri="{BB962C8B-B14F-4D97-AF65-F5344CB8AC3E}">
        <p14:creationId xmlns:p14="http://schemas.microsoft.com/office/powerpoint/2010/main" val="611419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EFA617-B8EC-C14D-90A1-667B66C6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9" y="1134145"/>
            <a:ext cx="7221992" cy="51062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625959" y="2153941"/>
            <a:ext cx="2267667" cy="1291516"/>
          </a:xfrm>
          <a:prstGeom prst="wedgeRoundRectCallout">
            <a:avLst>
              <a:gd name="adj1" fmla="val -88028"/>
              <a:gd name="adj2" fmla="val -545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Use </a:t>
            </a:r>
            <a:r>
              <a:rPr lang="en-US" b="1" i="1" u="sng">
                <a:solidFill>
                  <a:schemeClr val="bg1"/>
                </a:solidFill>
              </a:rPr>
              <a:t>curly brackets </a:t>
            </a:r>
            <a:r>
              <a:rPr lang="en-US">
                <a:solidFill>
                  <a:schemeClr val="bg1"/>
                </a:solidFill>
              </a:rPr>
              <a:t>to define a new set,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like a dictionary without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938741" y="2407689"/>
            <a:ext cx="3443643" cy="513380"/>
          </a:xfrm>
          <a:prstGeom prst="wedgeRoundRectCallout">
            <a:avLst>
              <a:gd name="adj1" fmla="val -57048"/>
              <a:gd name="adj2" fmla="val -619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Is s1 a subset of s2?</a:t>
            </a:r>
            <a:endParaRPr lang="en-US" b="1" i="1" u="sng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41E38-A167-1D47-ADA2-77393AA60EEF}"/>
              </a:ext>
            </a:extLst>
          </p:cNvPr>
          <p:cNvGrpSpPr/>
          <p:nvPr/>
        </p:nvGrpSpPr>
        <p:grpSpPr>
          <a:xfrm>
            <a:off x="4355624" y="3881848"/>
            <a:ext cx="1314773" cy="451759"/>
            <a:chOff x="3941254" y="3763353"/>
            <a:chExt cx="1314773" cy="45175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3941254" y="3763353"/>
              <a:ext cx="1314773" cy="451759"/>
            </a:xfrm>
            <a:prstGeom prst="wedgeRoundRectCallout">
              <a:avLst>
                <a:gd name="adj1" fmla="val -80923"/>
                <a:gd name="adj2" fmla="val -18747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s1          s3 </a:t>
              </a:r>
              <a:endParaRPr lang="en-US" b="1" i="1" u="sng">
                <a:solidFill>
                  <a:schemeClr val="bg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256" y="3844019"/>
              <a:ext cx="279400" cy="304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8C04FF-2668-304E-8217-5E1205F7D4E8}"/>
              </a:ext>
            </a:extLst>
          </p:cNvPr>
          <p:cNvGrpSpPr/>
          <p:nvPr/>
        </p:nvGrpSpPr>
        <p:grpSpPr>
          <a:xfrm>
            <a:off x="3381668" y="5239907"/>
            <a:ext cx="1314773" cy="451759"/>
            <a:chOff x="3499142" y="4375092"/>
            <a:chExt cx="1314773" cy="451759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499142" y="4375092"/>
              <a:ext cx="1314773" cy="451759"/>
            </a:xfrm>
            <a:prstGeom prst="wedgeRoundRectCallout">
              <a:avLst>
                <a:gd name="adj1" fmla="val -100257"/>
                <a:gd name="adj2" fmla="val -10615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s1          s3 </a:t>
              </a:r>
              <a:endParaRPr lang="en-US" b="1" i="1" u="sng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0184" y="4477508"/>
              <a:ext cx="304800" cy="292100"/>
            </a:xfrm>
            <a:prstGeom prst="rect">
              <a:avLst/>
            </a:prstGeom>
          </p:spPr>
        </p:pic>
      </p:grp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7C6B3C6-CA8F-A84C-A8BF-F6DB974C3A0F}"/>
              </a:ext>
            </a:extLst>
          </p:cNvPr>
          <p:cNvSpPr/>
          <p:nvPr/>
        </p:nvSpPr>
        <p:spPr>
          <a:xfrm>
            <a:off x="7099030" y="952046"/>
            <a:ext cx="1979654" cy="779470"/>
          </a:xfrm>
          <a:prstGeom prst="wedgeRoundRectCallout">
            <a:avLst>
              <a:gd name="adj1" fmla="val -85873"/>
              <a:gd name="adj2" fmla="val 209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set from a sequence</a:t>
            </a:r>
          </a:p>
        </p:txBody>
      </p:sp>
    </p:spTree>
    <p:extLst>
      <p:ext uri="{BB962C8B-B14F-4D97-AF65-F5344CB8AC3E}">
        <p14:creationId xmlns:p14="http://schemas.microsoft.com/office/powerpoint/2010/main" val="124585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6130D-283A-EB45-8F04-42E53D65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0" y="1356444"/>
            <a:ext cx="7112000" cy="4076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190920" y="3429000"/>
            <a:ext cx="4431817" cy="405299"/>
          </a:xfrm>
          <a:prstGeom prst="wedgeRoundRectCallout">
            <a:avLst>
              <a:gd name="adj1" fmla="val -66285"/>
              <a:gd name="adj2" fmla="val -228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Elements in s2, but not in s1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190920" y="5013226"/>
            <a:ext cx="4431817" cy="405299"/>
          </a:xfrm>
          <a:prstGeom prst="wedgeRoundRectCallout">
            <a:avLst>
              <a:gd name="adj1" fmla="val -55823"/>
              <a:gd name="adj2" fmla="val -323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Elements in s1 or s2, but not both</a:t>
            </a:r>
          </a:p>
        </p:txBody>
      </p:sp>
    </p:spTree>
    <p:extLst>
      <p:ext uri="{BB962C8B-B14F-4D97-AF65-F5344CB8AC3E}">
        <p14:creationId xmlns:p14="http://schemas.microsoft.com/office/powerpoint/2010/main" val="428108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56633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Sets provide a convenient way to identify the distinct values from an iterator, e.g. string, list, tuple</a:t>
            </a:r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How many distinct characters in “Mississippi”?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Finding unique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90531-1691-024E-A5B4-750E9544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6" y="2203450"/>
            <a:ext cx="3741399" cy="230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ACA50-E4A4-B441-BB24-ACBB1053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86" y="5124516"/>
            <a:ext cx="4038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23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1183" y="1280826"/>
            <a:ext cx="8197386" cy="4511810"/>
          </a:xfrm>
        </p:spPr>
        <p:txBody>
          <a:bodyPr/>
          <a:lstStyle/>
          <a:p>
            <a:r>
              <a:rPr lang="en-US" sz="2400">
                <a:latin typeface="Gill Sans MT" panose="020B0502020104020203" pitchFamily="34" charset="77"/>
              </a:rPr>
              <a:t>Given a sequence, </a:t>
            </a:r>
            <a:r>
              <a:rPr lang="en-US" sz="2400" i="1">
                <a:latin typeface="Gill Sans MT" panose="020B0502020104020203" pitchFamily="34" charset="77"/>
              </a:rPr>
              <a:t>s</a:t>
            </a:r>
            <a:r>
              <a:rPr lang="en-US" sz="2400">
                <a:latin typeface="Gill Sans MT" panose="020B0502020104020203" pitchFamily="34" charset="77"/>
              </a:rPr>
              <a:t>, return a list of lists where each inner list is a pair of the unique values in </a:t>
            </a:r>
            <a:r>
              <a:rPr lang="en-US" sz="2400" i="1">
                <a:latin typeface="Gill Sans MT" panose="020B0502020104020203" pitchFamily="34" charset="77"/>
              </a:rPr>
              <a:t>s</a:t>
            </a:r>
            <a:r>
              <a:rPr lang="en-US" sz="2400">
                <a:latin typeface="Gill Sans MT" panose="020B0502020104020203" pitchFamily="34" charset="77"/>
              </a:rPr>
              <a:t> and the number of occurrences of each value.</a:t>
            </a:r>
          </a:p>
          <a:p>
            <a:r>
              <a:rPr lang="en-US" sz="2400">
                <a:latin typeface="Gill Sans MT" panose="020B0502020104020203" pitchFamily="34" charset="77"/>
              </a:rPr>
              <a:t>E.g. counts('Mississippi') returns [('M’, 1), ('</a:t>
            </a:r>
            <a:r>
              <a:rPr lang="en-US" sz="2400" err="1">
                <a:latin typeface="Gill Sans MT" panose="020B0502020104020203" pitchFamily="34" charset="77"/>
              </a:rPr>
              <a:t>i</a:t>
            </a:r>
            <a:r>
              <a:rPr lang="en-US" sz="2400">
                <a:latin typeface="Gill Sans MT" panose="020B0502020104020203" pitchFamily="34" charset="77"/>
              </a:rPr>
              <a:t>’, 4), ('s’, 4), ('p’, 2)]</a:t>
            </a:r>
          </a:p>
          <a:p>
            <a:endParaRPr lang="en-US" sz="2400">
              <a:latin typeface="Gill Sans MT" panose="020B0502020104020203" pitchFamily="34" charset="77"/>
            </a:endParaRPr>
          </a:p>
          <a:p>
            <a:endParaRPr lang="en-US" sz="2400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endParaRPr lang="en-US" sz="2400" b="1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r>
              <a:rPr lang="en-US" sz="2400" b="1">
                <a:latin typeface="Gill Sans MT" panose="020B0502020104020203" pitchFamily="34" charset="77"/>
              </a:rPr>
              <a:t>Beware</a:t>
            </a:r>
            <a:r>
              <a:rPr lang="en-US" sz="2400">
                <a:latin typeface="Gill Sans MT" panose="020B0502020104020203" pitchFamily="34" charset="77"/>
              </a:rPr>
              <a:t>:  Sets are unordered so you may need to sort the result to compare in test cases</a:t>
            </a:r>
          </a:p>
          <a:p>
            <a:endParaRPr lang="en-US" sz="240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Write a program…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1E345-B2F5-3F45-B293-F505E3AE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4" y="3073404"/>
            <a:ext cx="6960771" cy="17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0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60712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an immutable set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same operations as a set except the items in the set can’t change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add new items to the set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delete items from the set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hashable so it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be used as a dictionary key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frozenset</a:t>
            </a:r>
            <a:endParaRPr lang="en-US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1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EBAA1-644A-284D-88EA-E9A90BC6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6" y="2813644"/>
            <a:ext cx="8027479" cy="868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FC0B7-2F5E-F24A-BEA6-30DEF227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06" y="2414880"/>
            <a:ext cx="4731146" cy="38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2437A-579F-DE4F-9694-8AA1A83FD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34" y="979021"/>
            <a:ext cx="8027479" cy="1506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F211A1-716C-9548-8A31-C287E0609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43" y="4235614"/>
            <a:ext cx="8010570" cy="15630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frozenset</a:t>
            </a:r>
            <a:r>
              <a:rPr lang="en-US" dirty="0">
                <a:latin typeface="Gill Sans MT"/>
                <a:cs typeface="Gill Sans MT"/>
              </a:rPr>
              <a:t> as a dictionary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374839" y="1770341"/>
            <a:ext cx="2795477" cy="458714"/>
          </a:xfrm>
          <a:prstGeom prst="wedgeRoundRectCallout">
            <a:avLst>
              <a:gd name="adj1" fmla="val -82863"/>
              <a:gd name="adj2" fmla="val -341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 is a set and is mutable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567179" y="4295994"/>
            <a:ext cx="3740899" cy="841069"/>
          </a:xfrm>
          <a:prstGeom prst="wedgeRoundRectCallout">
            <a:avLst>
              <a:gd name="adj1" fmla="val -69552"/>
              <a:gd name="adj2" fmla="val -20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frozensets are hashable and can be used as dictionary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55230" y="2187475"/>
            <a:ext cx="2795477" cy="628701"/>
          </a:xfrm>
          <a:prstGeom prst="wedgeRoundRectCallout">
            <a:avLst>
              <a:gd name="adj1" fmla="val -66906"/>
              <a:gd name="adj2" fmla="val 186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Dictionary keys must be hashable items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33608" y="3064993"/>
            <a:ext cx="2795477" cy="628701"/>
          </a:xfrm>
          <a:prstGeom prst="wedgeRoundRectCallout">
            <a:avLst>
              <a:gd name="adj1" fmla="val -62451"/>
              <a:gd name="adj2" fmla="val 41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frozensets are not mutable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F48FC5-176D-BE49-BB51-AAE0DB81B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06" y="3766532"/>
            <a:ext cx="8145560" cy="3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B446A-F5B4-414C-A723-9D824843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3429000"/>
            <a:ext cx="8588829" cy="13896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1134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change the default behavior of </a:t>
            </a:r>
            <a:r>
              <a:rPr lang="en-US" sz="2800" b="1" i="1">
                <a:latin typeface="Courier" pitchFamily="2" charset="0"/>
                <a:ea typeface="ＭＳ Ｐゴシック" charset="0"/>
                <a:cs typeface="ＭＳ Ｐゴシック" charset="0"/>
              </a:rPr>
              <a:t>sort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?</a:t>
            </a:r>
            <a:endParaRPr lang="en-US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968454" y="2187176"/>
            <a:ext cx="3056506" cy="791085"/>
          </a:xfrm>
          <a:prstGeom prst="wedgeRoundRectCallout">
            <a:avLst>
              <a:gd name="adj1" fmla="val -15022"/>
              <a:gd name="adj2" fmla="val 128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Sort names by the last character in the name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F05A123-45A0-9842-9485-BA07D234F478}"/>
              </a:ext>
            </a:extLst>
          </p:cNvPr>
          <p:cNvSpPr/>
          <p:nvPr/>
        </p:nvSpPr>
        <p:spPr>
          <a:xfrm>
            <a:off x="5933239" y="4689433"/>
            <a:ext cx="2991703" cy="1015098"/>
          </a:xfrm>
          <a:prstGeom prst="wedgeRoundRectCallout">
            <a:avLst>
              <a:gd name="adj1" fmla="val -55707"/>
              <a:gd name="adj2" fmla="val -109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Simpler than</a:t>
            </a:r>
          </a:p>
          <a:p>
            <a:pPr algn="ctr"/>
            <a:r>
              <a:rPr lang="en-US" sz="2000" err="1">
                <a:solidFill>
                  <a:schemeClr val="bg1"/>
                </a:solidFill>
              </a:rPr>
              <a:t>def</a:t>
            </a:r>
            <a:r>
              <a:rPr lang="en-US" sz="2000">
                <a:solidFill>
                  <a:schemeClr val="bg1"/>
                </a:solidFill>
              </a:rPr>
              <a:t>  </a:t>
            </a:r>
            <a:r>
              <a:rPr lang="en-US" sz="2000" err="1">
                <a:solidFill>
                  <a:schemeClr val="bg1"/>
                </a:solidFill>
              </a:rPr>
              <a:t>last_char</a:t>
            </a:r>
            <a:r>
              <a:rPr lang="en-US" sz="2000">
                <a:solidFill>
                  <a:schemeClr val="bg1"/>
                </a:solidFill>
              </a:rPr>
              <a:t>(s):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 return s[-1]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8913623-7B86-3340-9EFF-09CA892AF725}"/>
              </a:ext>
            </a:extLst>
          </p:cNvPr>
          <p:cNvSpPr/>
          <p:nvPr/>
        </p:nvSpPr>
        <p:spPr>
          <a:xfrm>
            <a:off x="4657301" y="2156884"/>
            <a:ext cx="2991703" cy="821377"/>
          </a:xfrm>
          <a:prstGeom prst="wedgeRoundRectCallout">
            <a:avLst>
              <a:gd name="adj1" fmla="val -50727"/>
              <a:gd name="adj2" fmla="val 1619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key</a:t>
            </a:r>
            <a:r>
              <a:rPr lang="en-US" sz="2000">
                <a:solidFill>
                  <a:schemeClr val="bg1"/>
                </a:solidFill>
              </a:rPr>
              <a:t> must be a function</a:t>
            </a:r>
          </a:p>
        </p:txBody>
      </p:sp>
    </p:spTree>
    <p:extLst>
      <p:ext uri="{BB962C8B-B14F-4D97-AF65-F5344CB8AC3E}">
        <p14:creationId xmlns:p14="http://schemas.microsoft.com/office/powerpoint/2010/main" val="3009756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7309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Ordered items of any type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Duplicates are fine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to or delete from beginning or end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stacks (LIFO) and queues (FIFO)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Immutable version of 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Grouping multiple related values as a single item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Tuple unpacking for multiple assignments or swapping values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Lightweight classes without methods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1" y="2001701"/>
            <a:ext cx="2860225" cy="19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1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Dictionary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Key/Value pairs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Good when associating information with a key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for look up tables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for counting distinct elements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Replacing long if/</a:t>
            </a:r>
            <a:r>
              <a:rPr lang="en-US" sz="2200" err="1">
                <a:latin typeface="Gill Sans MT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/else blocks</a:t>
            </a:r>
          </a:p>
          <a:p>
            <a:pPr>
              <a:spcAft>
                <a:spcPts val="600"/>
              </a:spcAft>
            </a:pP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any time you need set operations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Easy to identify distinct elements from an iterator, e.g. string, list, tuple</a:t>
            </a:r>
          </a:p>
          <a:p>
            <a:pPr lvl="1"/>
            <a:endParaRPr lang="en-US" sz="22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47" y="1867989"/>
            <a:ext cx="2707879" cy="18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69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4D6C8-B7DE-EC4C-BEA6-82CDAB9C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2374693"/>
            <a:ext cx="8669445" cy="22306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96791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define the factory function in a </a:t>
            </a:r>
            <a:r>
              <a:rPr lang="en-US" sz="2400" err="1">
                <a:latin typeface="Courier" pitchFamily="2" charset="0"/>
                <a:ea typeface="ＭＳ Ｐゴシック" charset="0"/>
                <a:cs typeface="ＭＳ Ｐゴシック" charset="0"/>
              </a:rPr>
              <a:t>defaultdict</a:t>
            </a:r>
            <a:r>
              <a:rPr lang="en-US" sz="24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endParaRPr lang="en-US" sz="280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?</a:t>
            </a:r>
            <a:endParaRPr lang="en-US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5792612" y="4066547"/>
            <a:ext cx="3237159" cy="1235523"/>
          </a:xfrm>
          <a:prstGeom prst="wedgeRoundRectCallout">
            <a:avLst>
              <a:gd name="adj1" fmla="val -17541"/>
              <a:gd name="adj2" fmla="val -116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factory must be a function so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>
                <a:solidFill>
                  <a:schemeClr val="bg1"/>
                </a:solidFill>
              </a:rPr>
              <a:t> is a good solution</a:t>
            </a:r>
          </a:p>
        </p:txBody>
      </p:sp>
    </p:spTree>
    <p:extLst>
      <p:ext uri="{BB962C8B-B14F-4D97-AF65-F5344CB8AC3E}">
        <p14:creationId xmlns:p14="http://schemas.microsoft.com/office/powerpoint/2010/main" val="282515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4934" y="911412"/>
            <a:ext cx="887375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provides several different types of containers</a:t>
            </a: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– ordered, arbitrary values and mutable </a:t>
            </a:r>
            <a:r>
              <a:rPr lang="mr-IN" sz="26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[1, 2, 3]</a:t>
            </a:r>
            <a:endParaRPr lang="en-US" sz="260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- like  list, but immutable </a:t>
            </a:r>
            <a:r>
              <a:rPr lang="mr-IN" sz="26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(1, 2, 3)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or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1, 2, 3</a:t>
            </a: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– unordered Key/Value pairs </a:t>
            </a:r>
          </a:p>
          <a:p>
            <a:pPr lvl="2"/>
            <a:r>
              <a:rPr lang="mr-IN" sz="24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{‘one’:1, ‘two’:2, ‘three’:3 }</a:t>
            </a:r>
          </a:p>
          <a:p>
            <a:pPr lvl="1">
              <a:spcAft>
                <a:spcPts val="0"/>
              </a:spcAft>
            </a:pPr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Sets -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{1,  2,  3 }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lists, but with only unique values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lists, but unordered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dictionaries with keys, but no values</a:t>
            </a:r>
          </a:p>
          <a:p>
            <a:r>
              <a:rPr lang="en-US" sz="3200">
                <a:latin typeface="Gill Sans MT" charset="0"/>
                <a:ea typeface="ＭＳ Ｐゴシック" charset="0"/>
                <a:cs typeface="ＭＳ Ｐゴシック" charset="0"/>
              </a:rPr>
              <a:t>These containers are fundamental in Python and are used in most Python programs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D8D0D7F-2118-0E45-9CBE-0542E4E623AC}"/>
              </a:ext>
            </a:extLst>
          </p:cNvPr>
          <p:cNvSpPr/>
          <p:nvPr/>
        </p:nvSpPr>
        <p:spPr>
          <a:xfrm>
            <a:off x="7067227" y="2749012"/>
            <a:ext cx="2076773" cy="1714500"/>
          </a:xfrm>
          <a:prstGeom prst="wedgeRoundRectCallout">
            <a:avLst>
              <a:gd name="adj1" fmla="val -69780"/>
              <a:gd name="adj2" fmla="val -482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3.7+ guarantees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ordered by insertion of keys</a:t>
            </a:r>
          </a:p>
        </p:txBody>
      </p:sp>
    </p:spTree>
    <p:extLst>
      <p:ext uri="{BB962C8B-B14F-4D97-AF65-F5344CB8AC3E}">
        <p14:creationId xmlns:p14="http://schemas.microsoft.com/office/powerpoint/2010/main" val="340540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CF89A5-E9D9-5444-9FA4-614366D5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040921"/>
            <a:ext cx="8316873" cy="277229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Indices and slices work the same with tuples as with strings and lists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Indices and slices with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808662" y="2109012"/>
            <a:ext cx="3049136" cy="377092"/>
          </a:xfrm>
          <a:prstGeom prst="wedgeRoundRectCallout">
            <a:avLst>
              <a:gd name="adj1" fmla="val -66874"/>
              <a:gd name="adj2" fmla="val 125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Note: </a:t>
            </a:r>
            <a:r>
              <a:rPr lang="en-US" err="1">
                <a:solidFill>
                  <a:schemeClr val="bg1"/>
                </a:solidFill>
              </a:rPr>
              <a:t>parens</a:t>
            </a:r>
            <a:r>
              <a:rPr lang="en-US">
                <a:solidFill>
                  <a:schemeClr val="bg1"/>
                </a:solidFill>
              </a:rPr>
              <a:t>, not brackets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284094" y="4183351"/>
            <a:ext cx="3049136" cy="377092"/>
          </a:xfrm>
          <a:prstGeom prst="wedgeRoundRectCallout">
            <a:avLst>
              <a:gd name="adj1" fmla="val -69987"/>
              <a:gd name="adj2" fmla="val 32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Tuples can’t be changed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07A8F-F180-694F-8E65-96282984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4881303"/>
            <a:ext cx="8372485" cy="3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FB956E-66B6-5B4A-968F-76470F82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7" y="1570990"/>
            <a:ext cx="4605867" cy="31569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Many of the list methods also work with tuples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None of the list methods that add, change, or delete elements are defined for tuples because tuples are immutable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Tuple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457546" y="1958977"/>
            <a:ext cx="3049136" cy="377092"/>
          </a:xfrm>
          <a:prstGeom prst="wedgeRoundRectCallout">
            <a:avLst>
              <a:gd name="adj1" fmla="val -66874"/>
              <a:gd name="adj2" fmla="val 14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Parens</a:t>
            </a:r>
            <a:r>
              <a:rPr lang="en-US">
                <a:solidFill>
                  <a:schemeClr val="bg1"/>
                </a:solidFill>
              </a:rPr>
              <a:t> are optional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57886" y="3149459"/>
            <a:ext cx="3828456" cy="665557"/>
          </a:xfrm>
          <a:prstGeom prst="wedgeRoundRectCallout">
            <a:avLst>
              <a:gd name="adj1" fmla="val -61165"/>
              <a:gd name="adj2" fmla="val -465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Tuple.index</a:t>
            </a:r>
            <a:r>
              <a:rPr lang="en-US">
                <a:solidFill>
                  <a:schemeClr val="bg1"/>
                </a:solidFill>
              </a:rPr>
              <a:t>(value) and </a:t>
            </a:r>
            <a:r>
              <a:rPr lang="en-US" err="1">
                <a:solidFill>
                  <a:schemeClr val="bg1"/>
                </a:solidFill>
              </a:rPr>
              <a:t>tuple.count</a:t>
            </a:r>
            <a:r>
              <a:rPr lang="en-US">
                <a:solidFill>
                  <a:schemeClr val="bg1"/>
                </a:solidFill>
              </a:rPr>
              <a:t>(value) work just like lists</a:t>
            </a:r>
          </a:p>
        </p:txBody>
      </p:sp>
    </p:spTree>
    <p:extLst>
      <p:ext uri="{BB962C8B-B14F-4D97-AF65-F5344CB8AC3E}">
        <p14:creationId xmlns:p14="http://schemas.microsoft.com/office/powerpoint/2010/main" val="391160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144053</TotalTime>
  <Words>2402</Words>
  <Application>Microsoft Macintosh PowerPoint</Application>
  <PresentationFormat>On-screen Show (4:3)</PresentationFormat>
  <Paragraphs>569</Paragraphs>
  <Slides>52</Slides>
  <Notes>52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lambda: anonymous functions</vt:lpstr>
      <vt:lpstr>When to use lambda?</vt:lpstr>
      <vt:lpstr>When to use lambda?</vt:lpstr>
      <vt:lpstr>Containers</vt:lpstr>
      <vt:lpstr>Indices and slices with tuples</vt:lpstr>
      <vt:lpstr>Tuple methods</vt:lpstr>
      <vt:lpstr>Tuple unpacking</vt:lpstr>
      <vt:lpstr>Value swapping with tuple unpacking</vt:lpstr>
      <vt:lpstr>Returning multiple values with tuple unpacking</vt:lpstr>
      <vt:lpstr>Assigning multiple variables with tuple unpacking</vt:lpstr>
      <vt:lpstr>Iterating through tuple elements</vt:lpstr>
      <vt:lpstr>Named Tuples</vt:lpstr>
      <vt:lpstr>Named Tuples</vt:lpstr>
      <vt:lpstr>collections.namedtuple</vt:lpstr>
      <vt:lpstr>collections.namedtuple</vt:lpstr>
      <vt:lpstr>collections.namedtuple syntax</vt:lpstr>
      <vt:lpstr>When/why to use tuples</vt:lpstr>
      <vt:lpstr>Dictionaries</vt:lpstr>
      <vt:lpstr>Finding an item in a collection</vt:lpstr>
      <vt:lpstr>Create a dictionary</vt:lpstr>
      <vt:lpstr>dict</vt:lpstr>
      <vt:lpstr>Accessing and setting values</vt:lpstr>
      <vt:lpstr>setdefault(key, value=None)</vt:lpstr>
      <vt:lpstr>Replace long if/elif/else blocks with dict</vt:lpstr>
      <vt:lpstr>Iterating over a dictionary</vt:lpstr>
      <vt:lpstr>Finding dict’s max key or  key associated with the max value</vt:lpstr>
      <vt:lpstr>Implementing tables with nested dicts</vt:lpstr>
      <vt:lpstr>Use dicts to count items: Attempt 1 </vt:lpstr>
      <vt:lpstr>Use dicts to count items: Attempt 2 </vt:lpstr>
      <vt:lpstr>Use dicts to count items: Success!</vt:lpstr>
      <vt:lpstr>Special case dictionaries: Counter</vt:lpstr>
      <vt:lpstr>Special case dictionaries: defaultdict</vt:lpstr>
      <vt:lpstr>defaultdict(factory)</vt:lpstr>
      <vt:lpstr>defaultdict(factory)</vt:lpstr>
      <vt:lpstr>defaultdict(factory)</vt:lpstr>
      <vt:lpstr>Defaultdict with multiple keys</vt:lpstr>
      <vt:lpstr>Memoization/caching</vt:lpstr>
      <vt:lpstr>Memoizing Fibonacci: Performance</vt:lpstr>
      <vt:lpstr>Sets</vt:lpstr>
      <vt:lpstr>Set methods</vt:lpstr>
      <vt:lpstr>Set methods from high school math</vt:lpstr>
      <vt:lpstr>Set methods from high school math</vt:lpstr>
      <vt:lpstr>Finding unique items</vt:lpstr>
      <vt:lpstr>Write a program…</vt:lpstr>
      <vt:lpstr>frozenset</vt:lpstr>
      <vt:lpstr>frozenset as a dictionary key</vt:lpstr>
      <vt:lpstr>When to use which container?</vt:lpstr>
      <vt:lpstr>When to use which container?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1942</cp:revision>
  <cp:lastPrinted>2014-07-29T20:42:09Z</cp:lastPrinted>
  <dcterms:created xsi:type="dcterms:W3CDTF">2013-11-01T14:42:31Z</dcterms:created>
  <dcterms:modified xsi:type="dcterms:W3CDTF">2020-03-06T15:36:50Z</dcterms:modified>
</cp:coreProperties>
</file>